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1" r:id="rId2"/>
    <p:sldId id="289" r:id="rId3"/>
    <p:sldId id="292" r:id="rId4"/>
    <p:sldId id="293" r:id="rId5"/>
    <p:sldId id="296" r:id="rId6"/>
    <p:sldId id="297" r:id="rId7"/>
    <p:sldId id="298" r:id="rId8"/>
    <p:sldId id="294" r:id="rId9"/>
    <p:sldId id="299" r:id="rId10"/>
    <p:sldId id="301" r:id="rId11"/>
    <p:sldId id="302" r:id="rId12"/>
    <p:sldId id="300" r:id="rId13"/>
    <p:sldId id="303" r:id="rId14"/>
    <p:sldId id="295" r:id="rId15"/>
  </p:sldIdLst>
  <p:sldSz cx="12192000" cy="6858000"/>
  <p:notesSz cx="6761163" cy="99425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50"/>
    <a:srgbClr val="32468B"/>
    <a:srgbClr val="9F0A0C"/>
    <a:srgbClr val="8F734B"/>
    <a:srgbClr val="8F908B"/>
    <a:srgbClr val="003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ACE685-540D-4F75-B8B1-82E7283C64E9}" v="2" dt="2023-01-19T15:22:54.6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720" y="4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8852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29761" y="1"/>
            <a:ext cx="2929837" cy="498852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561C2B57-280E-4F41-BCD3-0B088788F1FB}" type="datetimeFigureOut">
              <a:rPr lang="lv-LV" smtClean="0"/>
              <a:t>15.05.2023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29837" cy="49885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29761" y="9443663"/>
            <a:ext cx="2929837" cy="49885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7D4388EE-81D4-483E-81C7-5F6FAB6ABE3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340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DBD4-B283-4D8C-B39B-928ABC952124}" type="datetimeFigureOut">
              <a:rPr lang="lv-LV" smtClean="0"/>
              <a:t>15.05.2023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2BC-9228-48E5-96E4-71845DFA05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690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DBD4-B283-4D8C-B39B-928ABC952124}" type="datetimeFigureOut">
              <a:rPr lang="lv-LV" smtClean="0"/>
              <a:t>15.05.2023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2BC-9228-48E5-96E4-71845DFA05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381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DBD4-B283-4D8C-B39B-928ABC952124}" type="datetimeFigureOut">
              <a:rPr lang="lv-LV" smtClean="0"/>
              <a:t>15.05.2023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2BC-9228-48E5-96E4-71845DFA05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8354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zentācijas pirmais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54615D7-7D6E-E981-2F56-4903886FD4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7516" y="0"/>
            <a:ext cx="6234483" cy="6858000"/>
          </a:xfrm>
          <a:prstGeom prst="rect">
            <a:avLst/>
          </a:prstGeom>
        </p:spPr>
        <p:txBody>
          <a:bodyPr/>
          <a:lstStyle/>
          <a:p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3EC3B7-C49B-B925-1075-9AFE93F478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429001"/>
            <a:ext cx="8522677" cy="128782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v-LV" noProof="0" dirty="0"/>
              <a:t>Prezentācijas</a:t>
            </a:r>
            <a:r>
              <a:rPr lang="en-US" dirty="0"/>
              <a:t> </a:t>
            </a:r>
            <a:r>
              <a:rPr lang="lv-LV" noProof="0" dirty="0"/>
              <a:t>virsraksts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5150C39-251C-17F2-7C51-49B1235C50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6917" y="4969850"/>
            <a:ext cx="6235700" cy="8175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solidFill>
                  <a:schemeClr val="bg1"/>
                </a:solidFill>
                <a:latin typeface="Myriad Pro" panose="020B0503030403020204" pitchFamily="34" charset="0"/>
              </a:rPr>
              <a:t>Grāds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Vārds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Uzvārds</a:t>
            </a:r>
            <a:endParaRPr lang="lv-L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6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DBD4-B283-4D8C-B39B-928ABC952124}" type="datetimeFigureOut">
              <a:rPr lang="lv-LV" smtClean="0"/>
              <a:t>15.05.2023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2BC-9228-48E5-96E4-71845DFA05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840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DBD4-B283-4D8C-B39B-928ABC952124}" type="datetimeFigureOut">
              <a:rPr lang="lv-LV" smtClean="0"/>
              <a:t>15.05.2023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2BC-9228-48E5-96E4-71845DFA05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5307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DBD4-B283-4D8C-B39B-928ABC952124}" type="datetimeFigureOut">
              <a:rPr lang="lv-LV" smtClean="0"/>
              <a:t>15.05.2023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2BC-9228-48E5-96E4-71845DFA05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3703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DBD4-B283-4D8C-B39B-928ABC952124}" type="datetimeFigureOut">
              <a:rPr lang="lv-LV" smtClean="0"/>
              <a:t>15.05.2023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2BC-9228-48E5-96E4-71845DFA05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940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DBD4-B283-4D8C-B39B-928ABC952124}" type="datetimeFigureOut">
              <a:rPr lang="lv-LV" smtClean="0"/>
              <a:t>15.05.2023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2BC-9228-48E5-96E4-71845DFA05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824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DBD4-B283-4D8C-B39B-928ABC952124}" type="datetimeFigureOut">
              <a:rPr lang="lv-LV" smtClean="0"/>
              <a:t>15.05.2023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2BC-9228-48E5-96E4-71845DFA05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651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DBD4-B283-4D8C-B39B-928ABC952124}" type="datetimeFigureOut">
              <a:rPr lang="lv-LV" smtClean="0"/>
              <a:t>15.05.2023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2BC-9228-48E5-96E4-71845DFA05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572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DBD4-B283-4D8C-B39B-928ABC952124}" type="datetimeFigureOut">
              <a:rPr lang="lv-LV" smtClean="0"/>
              <a:t>15.05.2023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2BC-9228-48E5-96E4-71845DFA05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13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1DBD4-B283-4D8C-B39B-928ABC952124}" type="datetimeFigureOut">
              <a:rPr lang="lv-LV" smtClean="0"/>
              <a:t>15.05.2023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2E2BC-9228-48E5-96E4-71845DFA05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057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43FB841-C2F6-5B5F-7D34-6802B21716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9" r="19699"/>
          <a:stretch>
            <a:fillRect/>
          </a:stretch>
        </p:blipFill>
        <p:spPr/>
      </p:pic>
      <p:sp>
        <p:nvSpPr>
          <p:cNvPr id="5" name="Taisnstūris 8">
            <a:extLst>
              <a:ext uri="{FF2B5EF4-FFF2-40B4-BE49-F238E27FC236}">
                <a16:creationId xmlns:a16="http://schemas.microsoft.com/office/drawing/2014/main" id="{635DA9AC-13A8-3F5F-EE3A-BD4A863E220D}"/>
              </a:ext>
            </a:extLst>
          </p:cNvPr>
          <p:cNvSpPr/>
          <p:nvPr/>
        </p:nvSpPr>
        <p:spPr>
          <a:xfrm>
            <a:off x="467992" y="5087310"/>
            <a:ext cx="5489524" cy="1006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DFEE9-FAD3-ABC0-77A8-7F345DFA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8189"/>
            <a:ext cx="6096000" cy="5833622"/>
          </a:xfrm>
        </p:spPr>
        <p:txBody>
          <a:bodyPr>
            <a:normAutofit/>
          </a:bodyPr>
          <a:lstStyle/>
          <a:p>
            <a:b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VPP Nr. VPP-LETONIKA-2022/1-0001projekts «</a:t>
            </a:r>
            <a:r>
              <a:rPr lang="lv-LV" sz="2000" dirty="0"/>
              <a:t>Mūsdienu latviešu valodas lietojums un attīstība»</a:t>
            </a:r>
            <a:br>
              <a:rPr lang="lv-LV" sz="2000" dirty="0"/>
            </a:b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Dace Markus, Tija Zīriņa, Agrita Tauriņa</a:t>
            </a:r>
            <a:b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600" b="1" dirty="0"/>
              <a:t>Hronoloģiski par </a:t>
            </a:r>
            <a:r>
              <a:rPr lang="lv-LV" sz="3600" b="1" dirty="0" err="1"/>
              <a:t>pirmsskolēnu</a:t>
            </a:r>
            <a:r>
              <a:rPr lang="lv-LV" sz="3600" b="1" dirty="0"/>
              <a:t> latviešu valodas prasmi</a:t>
            </a:r>
            <a:br>
              <a:rPr lang="lv-LV" sz="3600" b="1" dirty="0"/>
            </a:br>
            <a:br>
              <a:rPr lang="lv-LV" sz="3600" b="1" dirty="0"/>
            </a:br>
            <a:r>
              <a:rPr lang="lv-LV" sz="2800" dirty="0"/>
              <a:t>Liepājas Universitātē,        </a:t>
            </a:r>
            <a:br>
              <a:rPr lang="lv-LV" sz="2800" dirty="0"/>
            </a:br>
            <a:r>
              <a:rPr lang="lv-LV" sz="2800" dirty="0"/>
              <a:t>18.-19.05.2023.</a:t>
            </a:r>
          </a:p>
        </p:txBody>
      </p:sp>
      <p:pic>
        <p:nvPicPr>
          <p:cNvPr id="7" name="Attēls 5">
            <a:extLst>
              <a:ext uri="{FF2B5EF4-FFF2-40B4-BE49-F238E27FC236}">
                <a16:creationId xmlns:a16="http://schemas.microsoft.com/office/drawing/2014/main" id="{7CA7B86C-0BC8-7D7B-B1EC-1A6CCB17E5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1" y="519592"/>
            <a:ext cx="3980826" cy="100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04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65589" cy="463011"/>
          </a:xfrm>
        </p:spPr>
        <p:txBody>
          <a:bodyPr>
            <a:normAutofit fontScale="90000"/>
          </a:bodyPr>
          <a:lstStyle/>
          <a:p>
            <a:r>
              <a:rPr lang="lv-LV" dirty="0"/>
              <a:t>Rezultāti</a:t>
            </a: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00664"/>
            <a:ext cx="10515600" cy="5589917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BEE7E75B-6463-B6F8-5E80-A43CD3A76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071" y="339754"/>
            <a:ext cx="1457383" cy="42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5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5320"/>
          </a:xfrm>
        </p:spPr>
        <p:txBody>
          <a:bodyPr>
            <a:normAutofit/>
          </a:bodyPr>
          <a:lstStyle/>
          <a:p>
            <a:r>
              <a:rPr lang="lv-LV" dirty="0"/>
              <a:t>Problēmas un pozitīvais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38200" y="1535502"/>
            <a:ext cx="10515600" cy="4658714"/>
          </a:xfrm>
        </p:spPr>
        <p:txBody>
          <a:bodyPr/>
          <a:lstStyle/>
          <a:p>
            <a:r>
              <a:rPr lang="lv-LV" dirty="0"/>
              <a:t>Covid-19 seku dēļ latviešu valodas apguvē nepietiekams vecāku atbalsts, it sevišķi ģimenēs, kur runā krievu valodā.</a:t>
            </a:r>
          </a:p>
          <a:p>
            <a:r>
              <a:rPr lang="lv-LV" dirty="0"/>
              <a:t>Ilgstoši neaizpildītas pedagogu amata vietas un neatbilstošs atalgojums.</a:t>
            </a:r>
          </a:p>
          <a:p>
            <a:r>
              <a:rPr lang="lv-LV" dirty="0"/>
              <a:t>Individuālu pieeju nodrošināt mazākumtautību bērniem, ja grupā ir 24 bērni, ir sarežģīti. Vēlamais bērnu skaits grupā pēc pedagogu domām būtu 15–18 bērni.</a:t>
            </a:r>
          </a:p>
          <a:p>
            <a:r>
              <a:rPr lang="lv-LV" dirty="0"/>
              <a:t>Labu sniegumu rāda tie pedagogi, kuriem latviešu valoda nav dzimtā valoda, bet tā apgūta augstākajā valodas lietošanas līmenī, jo viņi labi apzinās iespējamās kļūdas un to novēršanu.</a:t>
            </a:r>
          </a:p>
          <a:p>
            <a:endParaRPr lang="lv-LV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BEE7E75B-6463-B6F8-5E80-A43CD3A76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071" y="339754"/>
            <a:ext cx="1457383" cy="42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7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8905"/>
          </a:xfrm>
        </p:spPr>
        <p:txBody>
          <a:bodyPr/>
          <a:lstStyle/>
          <a:p>
            <a:r>
              <a:rPr lang="lv-LV" dirty="0"/>
              <a:t>Secinājumi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38200" y="948906"/>
            <a:ext cx="10515600" cy="590909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lv-LV" dirty="0"/>
              <a:t>1. Pētnieku grupa atzinīgi vērtē plānoto pāreju uz latviešu valodu pirmsskolā, bet vērš uzmanību uz to, ka 2023. gada septembrī vienlaikus uz mācībām latviešu valodā pāries gan </a:t>
            </a:r>
            <a:r>
              <a:rPr lang="lv-LV" dirty="0" err="1"/>
              <a:t>pirmsskolēnu</a:t>
            </a:r>
            <a:r>
              <a:rPr lang="lv-LV" dirty="0"/>
              <a:t> grupās, gan skolas 1. klasē, tādēļ nepieciešams nodrošināt papildu palīdzību mācībās tiem bērniem, kuri pirmsskolas iestādē iepriekš būs apmeklējuši grupas ar bilingvālu pieeju vai dominējošo krievu valodu.</a:t>
            </a:r>
          </a:p>
          <a:p>
            <a:pPr marL="0" indent="0" algn="just">
              <a:buNone/>
            </a:pPr>
            <a:r>
              <a:rPr lang="lv-LV" dirty="0"/>
              <a:t>2. Latvijas pirmsskolas izglītības iestādēs līdz šim mazākumtautību bērnu grupas ar dominējošo krievu valodu ikdienā pārsvarā apmeklēja Latvijā dzīvojošu un strādājošu mazākumtautību vecāku bērni, kuri līdz 5 vai 6 gadu vecumam bija jau labi apguvuši krievu valodu, bet imigrantu un bēgļu bērni bija liels izņēmums.</a:t>
            </a:r>
          </a:p>
          <a:p>
            <a:pPr marL="0" indent="0" algn="just">
              <a:buNone/>
            </a:pPr>
            <a:r>
              <a:rPr lang="lv-LV" dirty="0"/>
              <a:t> 3. Kopš Krievijas karadarbības sākšanās Ukrainā 2022. gadā Latviju par mītni izvēlas arvien vairāk Ukrainas bēgļu, arī viņu bērni apmeklēs Latvijas bērnudārzus. T</a:t>
            </a:r>
          </a:p>
          <a:p>
            <a:pPr marL="0" indent="0" algn="just">
              <a:buNone/>
            </a:pPr>
            <a:r>
              <a:rPr lang="lv-LV" dirty="0"/>
              <a:t>4. Tas nozīmē jaunus pienākumus un atbildību  pētniekiem, pedagogiem un izglītības politiķiem, ņemot vērā, ka lielai daļai Ukrainas bēgļu dzimtā valoda ir ukraiņu.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EE7E75B-6463-B6F8-5E80-A43CD3A76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071" y="339754"/>
            <a:ext cx="1457383" cy="42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38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467100" y="529257"/>
            <a:ext cx="6781081" cy="618286"/>
          </a:xfrm>
        </p:spPr>
        <p:txBody>
          <a:bodyPr>
            <a:normAutofit fontScale="90000"/>
          </a:bodyPr>
          <a:lstStyle/>
          <a:p>
            <a:r>
              <a:rPr lang="lv-LV" sz="4800" dirty="0"/>
              <a:t>                                        </a:t>
            </a:r>
            <a:br>
              <a:rPr lang="lv-LV" sz="4800" dirty="0"/>
            </a:br>
            <a:br>
              <a:rPr lang="lv-LV" sz="4800" dirty="0"/>
            </a:br>
            <a:br>
              <a:rPr lang="lv-LV" sz="4800" dirty="0"/>
            </a:br>
            <a:br>
              <a:rPr lang="lv-LV" sz="4800" dirty="0"/>
            </a:br>
            <a:br>
              <a:rPr lang="lv-LV" sz="4800" dirty="0"/>
            </a:br>
            <a:br>
              <a:rPr lang="lv-LV" sz="4800" dirty="0"/>
            </a:br>
            <a:r>
              <a:rPr lang="lv-LV" sz="4800" dirty="0"/>
              <a:t>Paldies par uzmanību, ceram, ka varējāt izsekot atziņām bez autoru klātbūtnes!</a:t>
            </a:r>
            <a:br>
              <a:rPr lang="lv-LV" sz="4800" dirty="0"/>
            </a:br>
            <a:br>
              <a:rPr lang="lv-LV" sz="4800" dirty="0"/>
            </a:br>
            <a:r>
              <a:rPr lang="lv-LV" sz="4000"/>
              <a:t>Foto gan no </a:t>
            </a:r>
            <a:r>
              <a:rPr lang="lv-LV" sz="4000" dirty="0"/>
              <a:t>2022.gada.</a:t>
            </a:r>
            <a:br>
              <a:rPr lang="lv-LV" sz="4800" dirty="0"/>
            </a:br>
            <a:br>
              <a:rPr lang="lv-LV" sz="4800" dirty="0"/>
            </a:br>
            <a:endParaRPr lang="lv-LV" sz="4800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EE7E75B-6463-B6F8-5E80-A43CD3A76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071" y="339754"/>
            <a:ext cx="1457383" cy="424117"/>
          </a:xfrm>
          <a:prstGeom prst="rect">
            <a:avLst/>
          </a:prstGeom>
        </p:spPr>
      </p:pic>
      <p:pic>
        <p:nvPicPr>
          <p:cNvPr id="7" name="Satura vietturis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" y="529258"/>
            <a:ext cx="3257549" cy="6023942"/>
          </a:xfrm>
        </p:spPr>
      </p:pic>
    </p:spTree>
    <p:extLst>
      <p:ext uri="{BB962C8B-B14F-4D97-AF65-F5344CB8AC3E}">
        <p14:creationId xmlns:p14="http://schemas.microsoft.com/office/powerpoint/2010/main" val="3296470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Mazākumtautību </a:t>
            </a:r>
            <a:r>
              <a:rPr lang="lv-LV" dirty="0" err="1"/>
              <a:t>pirmsskolēnu</a:t>
            </a:r>
            <a:r>
              <a:rPr lang="lv-LV" dirty="0"/>
              <a:t> latviešu valodas prasme grupās ar krievu valodu, 2019. gads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524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8629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lv-LV" sz="4800" dirty="0"/>
              <a:t>                  </a:t>
            </a:r>
            <a:r>
              <a:rPr lang="lv-LV" sz="4800" dirty="0" err="1"/>
              <a:t>Pirmsskolēnu</a:t>
            </a:r>
            <a:r>
              <a:rPr lang="lv-LV" sz="4800" dirty="0"/>
              <a:t> latviešu valodas prasme, ja dzimtā valoda ir latviešu, 2019. gads</a:t>
            </a:r>
            <a:endParaRPr lang="lv-LV" sz="7200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EE7E75B-6463-B6F8-5E80-A43CD3A76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071" y="339754"/>
            <a:ext cx="1457383" cy="424117"/>
          </a:xfrm>
          <a:prstGeom prst="rect">
            <a:avLst/>
          </a:prstGeom>
        </p:spPr>
      </p:pic>
      <p:pic>
        <p:nvPicPr>
          <p:cNvPr id="3" name="Attēls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962" y="2536166"/>
            <a:ext cx="6843623" cy="38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2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862965"/>
            <a:ext cx="10515600" cy="1325563"/>
          </a:xfrm>
        </p:spPr>
        <p:txBody>
          <a:bodyPr>
            <a:normAutofit/>
          </a:bodyPr>
          <a:lstStyle/>
          <a:p>
            <a:r>
              <a:rPr lang="lv-LV" sz="4800" dirty="0"/>
              <a:t>                                    </a:t>
            </a:r>
            <a:endParaRPr lang="lv-LV" sz="7200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EE7E75B-6463-B6F8-5E80-A43CD3A76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071" y="339754"/>
            <a:ext cx="1457383" cy="424117"/>
          </a:xfrm>
          <a:prstGeom prst="rect">
            <a:avLst/>
          </a:prstGeom>
        </p:spPr>
      </p:pic>
      <p:pic>
        <p:nvPicPr>
          <p:cNvPr id="3" name="Attēls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869" y="2501659"/>
            <a:ext cx="7453222" cy="3778371"/>
          </a:xfrm>
          <a:prstGeom prst="rect">
            <a:avLst/>
          </a:prstGeom>
        </p:spPr>
      </p:pic>
      <p:sp>
        <p:nvSpPr>
          <p:cNvPr id="5" name="Taisnstūris 4"/>
          <p:cNvSpPr/>
          <p:nvPr/>
        </p:nvSpPr>
        <p:spPr>
          <a:xfrm>
            <a:off x="1242204" y="365168"/>
            <a:ext cx="89714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000" dirty="0">
                <a:latin typeface="+mj-lt"/>
                <a:cs typeface="Times New Roman" panose="02020603050405020304" pitchFamily="18" charset="0"/>
              </a:rPr>
              <a:t>Mazākumtautību </a:t>
            </a:r>
            <a:r>
              <a:rPr lang="lv-LV" sz="4000" dirty="0" err="1">
                <a:latin typeface="+mj-lt"/>
                <a:cs typeface="Times New Roman" panose="02020603050405020304" pitchFamily="18" charset="0"/>
              </a:rPr>
              <a:t>pirmsskolēnu</a:t>
            </a:r>
            <a:r>
              <a:rPr lang="lv-LV" sz="4000" dirty="0">
                <a:latin typeface="+mj-lt"/>
                <a:cs typeface="Times New Roman" panose="02020603050405020304" pitchFamily="18" charset="0"/>
              </a:rPr>
              <a:t> latviešu valodas prasme grupās ar  latviešu valodu, 2019. gads</a:t>
            </a:r>
          </a:p>
        </p:txBody>
      </p:sp>
    </p:spTree>
    <p:extLst>
      <p:ext uri="{BB962C8B-B14F-4D97-AF65-F5344CB8AC3E}">
        <p14:creationId xmlns:p14="http://schemas.microsoft.com/office/powerpoint/2010/main" val="328762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763871"/>
            <a:ext cx="10515600" cy="1424657"/>
          </a:xfrm>
        </p:spPr>
        <p:txBody>
          <a:bodyPr>
            <a:normAutofit fontScale="90000"/>
          </a:bodyPr>
          <a:lstStyle/>
          <a:p>
            <a:pPr algn="ctr"/>
            <a:r>
              <a:rPr lang="lv-LV" sz="4800" dirty="0"/>
              <a:t>Mazākumtautību </a:t>
            </a:r>
            <a:r>
              <a:rPr lang="lv-LV" sz="4800" dirty="0" err="1"/>
              <a:t>pirmsskolēnu</a:t>
            </a:r>
            <a:r>
              <a:rPr lang="lv-LV" sz="4800" dirty="0"/>
              <a:t> latviešu valodas prasme grupās ar krievu valodu, 2019. gads</a:t>
            </a:r>
            <a:endParaRPr lang="lv-LV" sz="7200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EE7E75B-6463-B6F8-5E80-A43CD3A76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071" y="339754"/>
            <a:ext cx="1457383" cy="424117"/>
          </a:xfrm>
          <a:prstGeom prst="rect">
            <a:avLst/>
          </a:prstGeom>
        </p:spPr>
      </p:pic>
      <p:pic>
        <p:nvPicPr>
          <p:cNvPr id="3" name="Attēls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741" y="2287621"/>
            <a:ext cx="5590517" cy="312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65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8629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lv-LV" sz="4800" dirty="0"/>
              <a:t>                  </a:t>
            </a:r>
            <a:r>
              <a:rPr lang="lv-LV" sz="4800" dirty="0" err="1"/>
              <a:t>Pirmsskolēnu</a:t>
            </a:r>
            <a:r>
              <a:rPr lang="lv-LV" sz="4800" dirty="0"/>
              <a:t> latviešu valodas prasme, ja dzimtā valoda ir latviešu, 2020. gads</a:t>
            </a:r>
            <a:endParaRPr lang="lv-LV" sz="7200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EE7E75B-6463-B6F8-5E80-A43CD3A76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071" y="339754"/>
            <a:ext cx="1457383" cy="424117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341" y="2188528"/>
            <a:ext cx="7694762" cy="4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3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862965"/>
            <a:ext cx="10515600" cy="1325563"/>
          </a:xfrm>
        </p:spPr>
        <p:txBody>
          <a:bodyPr>
            <a:normAutofit/>
          </a:bodyPr>
          <a:lstStyle/>
          <a:p>
            <a:r>
              <a:rPr lang="lv-LV" sz="4800" dirty="0"/>
              <a:t>                                    </a:t>
            </a:r>
            <a:endParaRPr lang="lv-LV" sz="7200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EE7E75B-6463-B6F8-5E80-A43CD3A76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071" y="339754"/>
            <a:ext cx="1457383" cy="424117"/>
          </a:xfrm>
          <a:prstGeom prst="rect">
            <a:avLst/>
          </a:prstGeom>
        </p:spPr>
      </p:pic>
      <p:sp>
        <p:nvSpPr>
          <p:cNvPr id="5" name="Taisnstūris 4"/>
          <p:cNvSpPr/>
          <p:nvPr/>
        </p:nvSpPr>
        <p:spPr>
          <a:xfrm>
            <a:off x="1242204" y="365168"/>
            <a:ext cx="89714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000" dirty="0">
                <a:latin typeface="+mj-lt"/>
                <a:cs typeface="Times New Roman" panose="02020603050405020304" pitchFamily="18" charset="0"/>
              </a:rPr>
              <a:t>Mazākumtautību </a:t>
            </a:r>
            <a:r>
              <a:rPr lang="lv-LV" sz="4000" dirty="0" err="1">
                <a:latin typeface="+mj-lt"/>
                <a:cs typeface="Times New Roman" panose="02020603050405020304" pitchFamily="18" charset="0"/>
              </a:rPr>
              <a:t>pirmsskolēnu</a:t>
            </a:r>
            <a:r>
              <a:rPr lang="lv-LV" sz="4000" dirty="0">
                <a:latin typeface="+mj-lt"/>
                <a:cs typeface="Times New Roman" panose="02020603050405020304" pitchFamily="18" charset="0"/>
              </a:rPr>
              <a:t> latviešu valodas prasme grupās ar  latviešu valodu, 2020. gads</a:t>
            </a:r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340" y="2188527"/>
            <a:ext cx="7643003" cy="398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1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763871"/>
            <a:ext cx="10515600" cy="1424657"/>
          </a:xfrm>
        </p:spPr>
        <p:txBody>
          <a:bodyPr>
            <a:normAutofit fontScale="90000"/>
          </a:bodyPr>
          <a:lstStyle/>
          <a:p>
            <a:pPr algn="ctr"/>
            <a:r>
              <a:rPr lang="lv-LV" sz="4800" dirty="0"/>
              <a:t>Mazākumtautību </a:t>
            </a:r>
            <a:r>
              <a:rPr lang="lv-LV" sz="4800" dirty="0" err="1"/>
              <a:t>pirmsskolēnu</a:t>
            </a:r>
            <a:r>
              <a:rPr lang="lv-LV" sz="4800" dirty="0"/>
              <a:t> latviešu valodas prasme grupās ar krievu valodu, 2020. gads</a:t>
            </a:r>
            <a:endParaRPr lang="lv-LV" sz="7200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453" y="2346385"/>
            <a:ext cx="6400800" cy="4261448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BEE7E75B-6463-B6F8-5E80-A43CD3A76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071" y="339754"/>
            <a:ext cx="1457383" cy="42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4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91810"/>
          </a:xfrm>
        </p:spPr>
        <p:txBody>
          <a:bodyPr>
            <a:normAutofit/>
          </a:bodyPr>
          <a:lstStyle/>
          <a:p>
            <a:r>
              <a:rPr lang="lv-LV" sz="4000" dirty="0"/>
              <a:t>2019. un 2020. gadā rezultāti nemainījās atkarībā no tautības, bet atkarībā no tā, kādas valodas grupu </a:t>
            </a:r>
            <a:r>
              <a:rPr lang="lv-LV" sz="4000" dirty="0" err="1"/>
              <a:t>pirmsskolēns</a:t>
            </a:r>
            <a:r>
              <a:rPr lang="lv-LV" sz="4000" dirty="0"/>
              <a:t> apmeklējis.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38200" y="2656935"/>
            <a:ext cx="10515600" cy="35200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sz="4000" dirty="0">
                <a:latin typeface="+mj-lt"/>
              </a:rPr>
              <a:t>To </a:t>
            </a:r>
            <a:r>
              <a:rPr lang="lv-LV" sz="4000" dirty="0" err="1">
                <a:latin typeface="+mj-lt"/>
              </a:rPr>
              <a:t>pirmsskolēnu</a:t>
            </a:r>
            <a:r>
              <a:rPr lang="lv-LV" sz="4000" dirty="0">
                <a:latin typeface="+mj-lt"/>
              </a:rPr>
              <a:t> latviešu valodas prasme, kuri apmeklējuši grupas ar krievu valodu kā dominējošo,  nebija pietiekama, lai sāktu mācības skolā vismaz bilingvāli.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EE7E75B-6463-B6F8-5E80-A43CD3A76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071" y="339754"/>
            <a:ext cx="1457383" cy="42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12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2022. gads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2022. gadā tika veikta aptauja piecās Rīgas pirmsskolas izglītības iestādēs, kurās bērni 2022. gada vasarā absolvēja mazākumtautību grupas, lai 2022. gada 1. septembrī uzsāktu mācības 1. klasē.</a:t>
            </a:r>
          </a:p>
          <a:p>
            <a:r>
              <a:rPr lang="lv-LV" dirty="0"/>
              <a:t>Pirmsskolas skolotāji vērtēja 181 mazākumtautību bērna latviešu valodas lietošanas prasmi.</a:t>
            </a:r>
          </a:p>
          <a:p>
            <a:r>
              <a:rPr lang="lv-LV" dirty="0"/>
              <a:t>Tika noskaidrots arī šo skolotāju viedoklis par </a:t>
            </a:r>
            <a:r>
              <a:rPr lang="lv-LV" dirty="0" err="1"/>
              <a:t>papildgrūtībām</a:t>
            </a:r>
            <a:r>
              <a:rPr lang="lv-LV" dirty="0"/>
              <a:t> pēdējos 2 gados.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EE7E75B-6463-B6F8-5E80-A43CD3A76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071" y="339754"/>
            <a:ext cx="1457383" cy="42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1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539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Myriad Pro</vt:lpstr>
      <vt:lpstr>Times New Roman</vt:lpstr>
      <vt:lpstr>Office dizains</vt:lpstr>
      <vt:lpstr>  VPP Nr. VPP-LETONIKA-2022/1-0001projekts «Mūsdienu latviešu valodas lietojums un attīstība»  Dace Markus, Tija Zīriņa, Agrita Tauriņa  Hronoloģiski par pirmsskolēnu latviešu valodas prasmi  Liepājas Universitātē,         18.-19.05.2023.</vt:lpstr>
      <vt:lpstr>                  Pirmsskolēnu latviešu valodas prasme, ja dzimtā valoda ir latviešu, 2019. gads</vt:lpstr>
      <vt:lpstr>                                    </vt:lpstr>
      <vt:lpstr>Mazākumtautību pirmsskolēnu latviešu valodas prasme grupās ar krievu valodu, 2019. gads</vt:lpstr>
      <vt:lpstr>                  Pirmsskolēnu latviešu valodas prasme, ja dzimtā valoda ir latviešu, 2020. gads</vt:lpstr>
      <vt:lpstr>                                    </vt:lpstr>
      <vt:lpstr>Mazākumtautību pirmsskolēnu latviešu valodas prasme grupās ar krievu valodu, 2020. gads</vt:lpstr>
      <vt:lpstr>2019. un 2020. gadā rezultāti nemainījās atkarībā no tautības, bet atkarībā no tā, kādas valodas grupu pirmsskolēns apmeklējis.</vt:lpstr>
      <vt:lpstr>2022. gads</vt:lpstr>
      <vt:lpstr>Rezultāti</vt:lpstr>
      <vt:lpstr>Problēmas un pozitīvais</vt:lpstr>
      <vt:lpstr>Secinājumi</vt:lpstr>
      <vt:lpstr>                                              Paldies par uzmanību, ceram, ka varējāt izsekot atziņām bez autoru klātbūtnes!  Foto gan no 2022.gada.  </vt:lpstr>
      <vt:lpstr>Mazākumtautību pirmsskolēnu latviešu valodas prasme grupās ar krievu valodu, 2019. gads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Dace Markus</dc:creator>
  <cp:lastModifiedBy>Dace Markus</cp:lastModifiedBy>
  <cp:revision>63</cp:revision>
  <cp:lastPrinted>2023-01-20T08:58:59Z</cp:lastPrinted>
  <dcterms:created xsi:type="dcterms:W3CDTF">2023-01-09T15:50:00Z</dcterms:created>
  <dcterms:modified xsi:type="dcterms:W3CDTF">2023-05-15T12:10:04Z</dcterms:modified>
</cp:coreProperties>
</file>