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6" r:id="rId17"/>
    <p:sldId id="277" r:id="rId18"/>
    <p:sldId id="278" r:id="rId19"/>
    <p:sldId id="271" r:id="rId20"/>
    <p:sldId id="272" r:id="rId21"/>
    <p:sldId id="273"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1219" autoAdjust="0"/>
  </p:normalViewPr>
  <p:slideViewPr>
    <p:cSldViewPr snapToGrid="0">
      <p:cViewPr varScale="1">
        <p:scale>
          <a:sx n="53" d="100"/>
          <a:sy n="53" d="100"/>
        </p:scale>
        <p:origin x="10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78C6C-C28D-458E-AA39-C21BBBF876BE}" type="datetimeFigureOut">
              <a:rPr lang="en-US" smtClean="0"/>
              <a:t>5/12/2023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6FB4E-A53B-4D0D-8369-AE2A0FE87DE3}" type="slidenum">
              <a:rPr lang="en-US" smtClean="0"/>
              <a:t>‹#›</a:t>
            </a:fld>
            <a:endParaRPr lang="en-US"/>
          </a:p>
        </p:txBody>
      </p:sp>
    </p:spTree>
    <p:extLst>
      <p:ext uri="{BB962C8B-B14F-4D97-AF65-F5344CB8AC3E}">
        <p14:creationId xmlns:p14="http://schemas.microsoft.com/office/powerpoint/2010/main" val="337948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2</a:t>
            </a:fld>
            <a:endParaRPr lang="en-US"/>
          </a:p>
        </p:txBody>
      </p:sp>
    </p:spTree>
    <p:extLst>
      <p:ext uri="{BB962C8B-B14F-4D97-AF65-F5344CB8AC3E}">
        <p14:creationId xmlns:p14="http://schemas.microsoft.com/office/powerpoint/2010/main" val="3905927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86FB4E-A53B-4D0D-8369-AE2A0FE87DE3}" type="slidenum">
              <a:rPr lang="en-US" smtClean="0"/>
              <a:t>11</a:t>
            </a:fld>
            <a:endParaRPr lang="en-US"/>
          </a:p>
        </p:txBody>
      </p:sp>
    </p:spTree>
    <p:extLst>
      <p:ext uri="{BB962C8B-B14F-4D97-AF65-F5344CB8AC3E}">
        <p14:creationId xmlns:p14="http://schemas.microsoft.com/office/powerpoint/2010/main" val="859451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04904D-74C0-4C0B-823F-B1F946047B93}"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0981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04904D-74C0-4C0B-823F-B1F946047B93}"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6663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04904D-74C0-4C0B-823F-B1F946047B93}"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0990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04904D-74C0-4C0B-823F-B1F946047B93}"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977621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04904D-74C0-4C0B-823F-B1F946047B93}"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100792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04904D-74C0-4C0B-823F-B1F946047B93}"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117291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04904D-74C0-4C0B-823F-B1F946047B93}"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68006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04904D-74C0-4C0B-823F-B1F946047B93}"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29402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4904D-74C0-4C0B-823F-B1F946047B93}"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405734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04904D-74C0-4C0B-823F-B1F946047B93}"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7104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04904D-74C0-4C0B-823F-B1F946047B93}"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0D4C-72F1-4275-8C84-FA4B9B159E7B}" type="slidenum">
              <a:rPr lang="en-US" smtClean="0"/>
              <a:t>‹#›</a:t>
            </a:fld>
            <a:endParaRPr lang="en-US"/>
          </a:p>
        </p:txBody>
      </p:sp>
    </p:spTree>
    <p:extLst>
      <p:ext uri="{BB962C8B-B14F-4D97-AF65-F5344CB8AC3E}">
        <p14:creationId xmlns:p14="http://schemas.microsoft.com/office/powerpoint/2010/main" val="217294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4904D-74C0-4C0B-823F-B1F946047B93}" type="datetimeFigureOut">
              <a:rPr lang="en-US" smtClean="0"/>
              <a:t>5/12/2023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00D4C-72F1-4275-8C84-FA4B9B159E7B}" type="slidenum">
              <a:rPr lang="en-US" smtClean="0"/>
              <a:t>‹#›</a:t>
            </a:fld>
            <a:endParaRPr lang="en-US"/>
          </a:p>
        </p:txBody>
      </p:sp>
    </p:spTree>
    <p:extLst>
      <p:ext uri="{BB962C8B-B14F-4D97-AF65-F5344CB8AC3E}">
        <p14:creationId xmlns:p14="http://schemas.microsoft.com/office/powerpoint/2010/main" val="30379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8806" y="368491"/>
            <a:ext cx="11193194" cy="2205898"/>
          </a:xfrm>
        </p:spPr>
        <p:txBody>
          <a:bodyPr>
            <a:normAutofit/>
          </a:bodyPr>
          <a:lstStyle/>
          <a:p>
            <a:r>
              <a:rPr lang="en-US" sz="4800" b="1" dirty="0"/>
              <a:t>C</a:t>
            </a:r>
            <a:r>
              <a:rPr lang="lv-LV" sz="4800" b="1" dirty="0"/>
              <a:t>HILD</a:t>
            </a:r>
            <a:r>
              <a:rPr lang="en-US" sz="4800" b="1" dirty="0"/>
              <a:t> L</a:t>
            </a:r>
            <a:r>
              <a:rPr lang="lv-LV" sz="4800" b="1" dirty="0"/>
              <a:t>ANGUAGE</a:t>
            </a:r>
            <a:r>
              <a:rPr lang="en-US" sz="4800" b="1" dirty="0"/>
              <a:t> R</a:t>
            </a:r>
            <a:r>
              <a:rPr lang="lv-LV" sz="4800" b="1" dirty="0"/>
              <a:t>ESEARCH</a:t>
            </a:r>
            <a:r>
              <a:rPr lang="en-US" sz="4800" b="1" dirty="0"/>
              <a:t> </a:t>
            </a:r>
            <a:r>
              <a:rPr lang="lv-LV" sz="4800" b="1" dirty="0"/>
              <a:t>IN</a:t>
            </a:r>
            <a:r>
              <a:rPr lang="en-US" sz="4800" b="1" dirty="0"/>
              <a:t> L</a:t>
            </a:r>
            <a:r>
              <a:rPr lang="lv-LV" sz="4800" b="1" dirty="0"/>
              <a:t>ATVIA</a:t>
            </a:r>
            <a:r>
              <a:rPr lang="en-US" sz="4800" b="1" dirty="0"/>
              <a:t>: C</a:t>
            </a:r>
            <a:r>
              <a:rPr lang="lv-LV" sz="4800" b="1" dirty="0"/>
              <a:t>ONTEMPORARY</a:t>
            </a:r>
            <a:r>
              <a:rPr lang="en-US" sz="4800" b="1" dirty="0"/>
              <a:t> P</a:t>
            </a:r>
            <a:r>
              <a:rPr lang="lv-LV" sz="4800" b="1" dirty="0"/>
              <a:t>ROBLEMS</a:t>
            </a:r>
            <a:r>
              <a:rPr lang="en-US" sz="4800" b="1" dirty="0"/>
              <a:t> </a:t>
            </a:r>
            <a:r>
              <a:rPr lang="lv-LV" sz="4800" b="1" dirty="0"/>
              <a:t>AND</a:t>
            </a:r>
            <a:r>
              <a:rPr lang="en-US" sz="4800" b="1" dirty="0"/>
              <a:t> S</a:t>
            </a:r>
            <a:r>
              <a:rPr lang="lv-LV" sz="4800" b="1" dirty="0"/>
              <a:t>OLUTIONS</a:t>
            </a:r>
            <a:endParaRPr lang="en-US" sz="4800" b="1" dirty="0"/>
          </a:p>
        </p:txBody>
      </p:sp>
      <p:sp>
        <p:nvSpPr>
          <p:cNvPr id="3" name="Subtitle 2"/>
          <p:cNvSpPr>
            <a:spLocks noGrp="1"/>
          </p:cNvSpPr>
          <p:nvPr>
            <p:ph type="subTitle" idx="1"/>
          </p:nvPr>
        </p:nvSpPr>
        <p:spPr>
          <a:xfrm>
            <a:off x="2461846" y="3220872"/>
            <a:ext cx="8206154" cy="2183641"/>
          </a:xfrm>
        </p:spPr>
        <p:txBody>
          <a:bodyPr>
            <a:normAutofit lnSpcReduction="10000"/>
          </a:bodyPr>
          <a:lstStyle/>
          <a:p>
            <a:r>
              <a:rPr lang="lv-LV" dirty="0"/>
              <a:t>Prof., Dr. habil. philol. </a:t>
            </a:r>
            <a:r>
              <a:rPr lang="lv-LV" b="1" dirty="0"/>
              <a:t>Dace Markus</a:t>
            </a:r>
          </a:p>
          <a:p>
            <a:r>
              <a:rPr lang="lv-LV" dirty="0"/>
              <a:t>  Doc., Dr. paed. </a:t>
            </a:r>
            <a:r>
              <a:rPr lang="lv-LV" b="1" dirty="0"/>
              <a:t>Agrita Tauriņa </a:t>
            </a:r>
          </a:p>
          <a:p>
            <a:r>
              <a:rPr lang="lv-LV" dirty="0"/>
              <a:t>Prof., Dr. psych.  </a:t>
            </a:r>
            <a:r>
              <a:rPr lang="lv-LV" b="1" dirty="0"/>
              <a:t>Tija Zīriņa</a:t>
            </a:r>
          </a:p>
          <a:p>
            <a:endParaRPr lang="lv-LV" dirty="0"/>
          </a:p>
          <a:p>
            <a:r>
              <a:rPr lang="lv-LV" dirty="0"/>
              <a:t>(Liepaja University)</a:t>
            </a:r>
          </a:p>
          <a:p>
            <a:endParaRPr lang="lv-LV"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6405" y="5663820"/>
            <a:ext cx="3826413" cy="846161"/>
          </a:xfrm>
          <a:prstGeom prst="rect">
            <a:avLst/>
          </a:prstGeom>
        </p:spPr>
      </p:pic>
      <p:sp>
        <p:nvSpPr>
          <p:cNvPr id="6" name="Rectangle 5"/>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Tree>
    <p:extLst>
      <p:ext uri="{BB962C8B-B14F-4D97-AF65-F5344CB8AC3E}">
        <p14:creationId xmlns:p14="http://schemas.microsoft.com/office/powerpoint/2010/main" val="235378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1282890"/>
            <a:ext cx="9825252" cy="1078172"/>
          </a:xfrm>
        </p:spPr>
        <p:txBody>
          <a:bodyPr>
            <a:normAutofit fontScale="90000"/>
          </a:bodyPr>
          <a:lstStyle/>
          <a:p>
            <a:pPr algn="ctr"/>
            <a:r>
              <a:rPr lang="en-US" b="1" dirty="0"/>
              <a:t>N</a:t>
            </a:r>
            <a:r>
              <a:rPr lang="lv-LV" b="1" dirty="0"/>
              <a:t>ATIONAL</a:t>
            </a:r>
            <a:r>
              <a:rPr lang="en-US" b="1" dirty="0"/>
              <a:t> R</a:t>
            </a:r>
            <a:r>
              <a:rPr lang="lv-LV" b="1" dirty="0"/>
              <a:t>ESEARCH</a:t>
            </a:r>
            <a:r>
              <a:rPr lang="en-US" b="1" dirty="0"/>
              <a:t> P</a:t>
            </a:r>
            <a:r>
              <a:rPr lang="lv-LV" b="1" dirty="0"/>
              <a:t>ROGRAMME</a:t>
            </a:r>
            <a:r>
              <a:rPr lang="en-US" b="1" dirty="0"/>
              <a:t> </a:t>
            </a:r>
            <a:br>
              <a:rPr lang="lv-LV"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88123" y="2688609"/>
            <a:ext cx="9665677" cy="2677656"/>
          </a:xfrm>
          <a:prstGeom prst="rect">
            <a:avLst/>
          </a:prstGeom>
        </p:spPr>
        <p:txBody>
          <a:bodyPr wrap="square">
            <a:spAutoFit/>
          </a:bodyPr>
          <a:lstStyle/>
          <a:p>
            <a:pPr marL="342900" indent="-342900" algn="just">
              <a:buFont typeface="Arial" panose="020B0604020202020204" pitchFamily="34" charset="0"/>
              <a:buChar char="•"/>
            </a:pPr>
            <a:r>
              <a:rPr lang="en-US" sz="2400" dirty="0"/>
              <a:t>In 2018, we decided to add pictures to the</a:t>
            </a:r>
            <a:r>
              <a:rPr lang="lv-LV" sz="2400" dirty="0"/>
              <a:t> phoneme </a:t>
            </a:r>
            <a:r>
              <a:rPr lang="en-US" sz="2400" dirty="0"/>
              <a:t> test, which encourage children to count, distinguish </a:t>
            </a:r>
            <a:r>
              <a:rPr lang="en-US" sz="2400" dirty="0" err="1"/>
              <a:t>colours</a:t>
            </a:r>
            <a:r>
              <a:rPr lang="en-US" sz="2400" dirty="0"/>
              <a:t>, sizes, shapes, answer questions, talk about the story in the picture, </a:t>
            </a:r>
            <a:r>
              <a:rPr lang="en-US" sz="2400" dirty="0" err="1"/>
              <a:t>recognise</a:t>
            </a:r>
            <a:r>
              <a:rPr lang="en-US" sz="2400" dirty="0"/>
              <a:t> letters and read simple words</a:t>
            </a:r>
            <a:endParaRPr lang="lv-LV" sz="2400" dirty="0"/>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lv-LV" sz="2400" dirty="0"/>
              <a:t>Our </a:t>
            </a:r>
            <a:r>
              <a:rPr lang="en-US" sz="2400" dirty="0"/>
              <a:t>research team is grateful to the National Research </a:t>
            </a:r>
            <a:r>
              <a:rPr lang="en-US" sz="2400" dirty="0" err="1"/>
              <a:t>Programme</a:t>
            </a:r>
            <a:r>
              <a:rPr lang="en-US" sz="2400" dirty="0"/>
              <a:t> “Latvian language”</a:t>
            </a:r>
            <a:r>
              <a:rPr lang="lv-LV" sz="2400" dirty="0"/>
              <a:t> for the financial support</a:t>
            </a:r>
            <a:endParaRPr lang="en-US" sz="2400" dirty="0"/>
          </a:p>
        </p:txBody>
      </p:sp>
    </p:spTree>
    <p:extLst>
      <p:ext uri="{BB962C8B-B14F-4D97-AF65-F5344CB8AC3E}">
        <p14:creationId xmlns:p14="http://schemas.microsoft.com/office/powerpoint/2010/main" val="184904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852" y="1282890"/>
            <a:ext cx="9721947" cy="1078172"/>
          </a:xfrm>
        </p:spPr>
        <p:txBody>
          <a:bodyPr>
            <a:normAutofit fontScale="90000"/>
          </a:bodyPr>
          <a:lstStyle/>
          <a:p>
            <a:pPr algn="ctr"/>
            <a:r>
              <a:rPr lang="en-US" b="1" dirty="0"/>
              <a:t>NATIONAL RESEARCH PROGRAMME </a:t>
            </a:r>
            <a:br>
              <a:rPr lang="en-US"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pic>
        <p:nvPicPr>
          <p:cNvPr id="4" name="Picture 3"/>
          <p:cNvPicPr>
            <a:picLocks noChangeAspect="1"/>
          </p:cNvPicPr>
          <p:nvPr/>
        </p:nvPicPr>
        <p:blipFill>
          <a:blip r:embed="rId4"/>
          <a:stretch>
            <a:fillRect/>
          </a:stretch>
        </p:blipFill>
        <p:spPr>
          <a:xfrm>
            <a:off x="1701345" y="3105190"/>
            <a:ext cx="1266935" cy="1199524"/>
          </a:xfrm>
          <a:prstGeom prst="rect">
            <a:avLst/>
          </a:prstGeom>
        </p:spPr>
      </p:pic>
      <p:pic>
        <p:nvPicPr>
          <p:cNvPr id="7" name="Picture 6"/>
          <p:cNvPicPr>
            <a:picLocks noChangeAspect="1"/>
          </p:cNvPicPr>
          <p:nvPr/>
        </p:nvPicPr>
        <p:blipFill>
          <a:blip r:embed="rId5"/>
          <a:stretch>
            <a:fillRect/>
          </a:stretch>
        </p:blipFill>
        <p:spPr>
          <a:xfrm>
            <a:off x="3295825" y="3105190"/>
            <a:ext cx="1196178" cy="1199524"/>
          </a:xfrm>
          <a:prstGeom prst="rect">
            <a:avLst/>
          </a:prstGeom>
        </p:spPr>
      </p:pic>
      <p:pic>
        <p:nvPicPr>
          <p:cNvPr id="8" name="Picture 7"/>
          <p:cNvPicPr>
            <a:picLocks noChangeAspect="1"/>
          </p:cNvPicPr>
          <p:nvPr/>
        </p:nvPicPr>
        <p:blipFill>
          <a:blip r:embed="rId6"/>
          <a:stretch>
            <a:fillRect/>
          </a:stretch>
        </p:blipFill>
        <p:spPr>
          <a:xfrm>
            <a:off x="4979963" y="2829000"/>
            <a:ext cx="1674055" cy="1475714"/>
          </a:xfrm>
          <a:prstGeom prst="rect">
            <a:avLst/>
          </a:prstGeom>
        </p:spPr>
      </p:pic>
      <p:pic>
        <p:nvPicPr>
          <p:cNvPr id="9" name="Picture 8"/>
          <p:cNvPicPr>
            <a:picLocks noChangeAspect="1"/>
          </p:cNvPicPr>
          <p:nvPr/>
        </p:nvPicPr>
        <p:blipFill>
          <a:blip r:embed="rId7"/>
          <a:stretch>
            <a:fillRect/>
          </a:stretch>
        </p:blipFill>
        <p:spPr>
          <a:xfrm flipH="1">
            <a:off x="6977574" y="2799471"/>
            <a:ext cx="2278968" cy="1505243"/>
          </a:xfrm>
          <a:prstGeom prst="rect">
            <a:avLst/>
          </a:prstGeom>
        </p:spPr>
      </p:pic>
      <p:pic>
        <p:nvPicPr>
          <p:cNvPr id="10" name="Picture 9"/>
          <p:cNvPicPr>
            <a:picLocks noChangeAspect="1"/>
          </p:cNvPicPr>
          <p:nvPr/>
        </p:nvPicPr>
        <p:blipFill>
          <a:blip r:embed="rId8"/>
          <a:stretch>
            <a:fillRect/>
          </a:stretch>
        </p:blipFill>
        <p:spPr>
          <a:xfrm>
            <a:off x="9744502" y="2876618"/>
            <a:ext cx="1467449" cy="1428095"/>
          </a:xfrm>
          <a:prstGeom prst="rect">
            <a:avLst/>
          </a:prstGeom>
        </p:spPr>
      </p:pic>
      <p:sp>
        <p:nvSpPr>
          <p:cNvPr id="13" name="Rectangle 12"/>
          <p:cNvSpPr/>
          <p:nvPr/>
        </p:nvSpPr>
        <p:spPr>
          <a:xfrm>
            <a:off x="1899137" y="3488788"/>
            <a:ext cx="9931792" cy="2677656"/>
          </a:xfrm>
          <a:prstGeom prst="rect">
            <a:avLst/>
          </a:prstGeom>
        </p:spPr>
        <p:txBody>
          <a:bodyPr wrap="square">
            <a:spAutoFit/>
          </a:bodyPr>
          <a:lstStyle/>
          <a:p>
            <a:pPr algn="ctr"/>
            <a:endParaRPr lang="lv-LV" sz="2400" dirty="0"/>
          </a:p>
          <a:p>
            <a:pPr algn="ctr"/>
            <a:endParaRPr lang="lv-LV" sz="2400" dirty="0"/>
          </a:p>
          <a:p>
            <a:pPr algn="ctr"/>
            <a:endParaRPr lang="lv-LV" sz="2400" dirty="0"/>
          </a:p>
          <a:p>
            <a:pPr algn="ctr"/>
            <a:endParaRPr lang="lv-LV" sz="2400" dirty="0"/>
          </a:p>
          <a:p>
            <a:pPr algn="ctr"/>
            <a:endParaRPr lang="lv-LV" sz="2400" dirty="0"/>
          </a:p>
          <a:p>
            <a:pPr algn="ctr"/>
            <a:endParaRPr lang="lv-LV" sz="2400" dirty="0"/>
          </a:p>
          <a:p>
            <a:pPr algn="ctr"/>
            <a:endParaRPr lang="en-US" sz="2400" dirty="0"/>
          </a:p>
        </p:txBody>
      </p:sp>
      <p:sp>
        <p:nvSpPr>
          <p:cNvPr id="14" name="Rectangle 13"/>
          <p:cNvSpPr/>
          <p:nvPr/>
        </p:nvSpPr>
        <p:spPr>
          <a:xfrm>
            <a:off x="1726339" y="3244334"/>
            <a:ext cx="10006115" cy="2308324"/>
          </a:xfrm>
          <a:prstGeom prst="rect">
            <a:avLst/>
          </a:prstGeom>
        </p:spPr>
        <p:txBody>
          <a:bodyPr wrap="square">
            <a:spAutoFit/>
          </a:bodyPr>
          <a:lstStyle/>
          <a:p>
            <a:endParaRPr lang="lv-LV" sz="2400" dirty="0"/>
          </a:p>
          <a:p>
            <a:endParaRPr lang="lv-LV" sz="2400" dirty="0"/>
          </a:p>
          <a:p>
            <a:endParaRPr lang="lv-LV" sz="2400" dirty="0"/>
          </a:p>
          <a:p>
            <a:endParaRPr lang="lv-LV" sz="2400" dirty="0"/>
          </a:p>
          <a:p>
            <a:endParaRPr lang="lv-LV" sz="2400" dirty="0"/>
          </a:p>
          <a:p>
            <a:pPr algn="ctr"/>
            <a:r>
              <a:rPr lang="en-US" sz="2400" b="1" dirty="0"/>
              <a:t>Sample picture for comparison of </a:t>
            </a:r>
            <a:r>
              <a:rPr lang="en-US" sz="2400" b="1" dirty="0" err="1"/>
              <a:t>colours</a:t>
            </a:r>
            <a:r>
              <a:rPr lang="en-US" sz="2400" b="1" dirty="0"/>
              <a:t> and figures</a:t>
            </a:r>
          </a:p>
        </p:txBody>
      </p:sp>
    </p:spTree>
    <p:extLst>
      <p:ext uri="{BB962C8B-B14F-4D97-AF65-F5344CB8AC3E}">
        <p14:creationId xmlns:p14="http://schemas.microsoft.com/office/powerpoint/2010/main" val="212271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988" y="1282890"/>
            <a:ext cx="9693812" cy="1078172"/>
          </a:xfrm>
        </p:spPr>
        <p:txBody>
          <a:bodyPr>
            <a:normAutofit fontScale="90000"/>
          </a:bodyPr>
          <a:lstStyle/>
          <a:p>
            <a:pPr algn="ctr"/>
            <a:r>
              <a:rPr lang="en-US" b="1" dirty="0"/>
              <a:t>NATIONAL RESEARCH PROGRAMME </a:t>
            </a:r>
            <a:br>
              <a:rPr lang="en-US"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59988" y="2828836"/>
            <a:ext cx="9693812" cy="1569660"/>
          </a:xfrm>
          <a:prstGeom prst="rect">
            <a:avLst/>
          </a:prstGeom>
        </p:spPr>
        <p:txBody>
          <a:bodyPr wrap="square">
            <a:spAutoFit/>
          </a:bodyPr>
          <a:lstStyle/>
          <a:p>
            <a:pPr marL="342900" indent="-342900" algn="just">
              <a:buFont typeface="Arial" panose="020B0604020202020204" pitchFamily="34" charset="0"/>
              <a:buChar char="•"/>
            </a:pPr>
            <a:r>
              <a:rPr lang="en-US" sz="2400" dirty="0"/>
              <a:t>Between 2018 and 2021, we recorded children's speech in </a:t>
            </a:r>
            <a:r>
              <a:rPr lang="en-US" sz="2400" dirty="0" err="1"/>
              <a:t>Kurzeme</a:t>
            </a:r>
            <a:r>
              <a:rPr lang="en-US" sz="2400" dirty="0"/>
              <a:t>, </a:t>
            </a:r>
            <a:r>
              <a:rPr lang="en-US" sz="2400" dirty="0" err="1"/>
              <a:t>Latgale</a:t>
            </a:r>
            <a:r>
              <a:rPr lang="en-US" sz="2400" dirty="0"/>
              <a:t> and Riga, stimulated by the requirement that from 1 September 2019 schooling had to be at least 50% bilingual in Latvian and 50% bilingual in Russian</a:t>
            </a:r>
          </a:p>
        </p:txBody>
      </p:sp>
    </p:spTree>
    <p:extLst>
      <p:ext uri="{BB962C8B-B14F-4D97-AF65-F5344CB8AC3E}">
        <p14:creationId xmlns:p14="http://schemas.microsoft.com/office/powerpoint/2010/main" val="23235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26" y="1282890"/>
            <a:ext cx="9623474" cy="1078172"/>
          </a:xfrm>
        </p:spPr>
        <p:txBody>
          <a:bodyPr>
            <a:normAutofit fontScale="90000"/>
          </a:bodyPr>
          <a:lstStyle/>
          <a:p>
            <a:pPr algn="ctr"/>
            <a:r>
              <a:rPr lang="en-US" b="1" dirty="0"/>
              <a:t>NATIONAL RESEARCH PROGRAMME </a:t>
            </a:r>
            <a:br>
              <a:rPr lang="en-US"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528549" y="3094893"/>
            <a:ext cx="10203906" cy="2677656"/>
          </a:xfrm>
          <a:prstGeom prst="rect">
            <a:avLst/>
          </a:prstGeom>
        </p:spPr>
        <p:txBody>
          <a:bodyPr wrap="square">
            <a:spAutoFit/>
          </a:bodyPr>
          <a:lstStyle/>
          <a:p>
            <a:pPr marL="285750" indent="-285750" algn="just">
              <a:buFont typeface="Arial" panose="020B0604020202020204" pitchFamily="34" charset="0"/>
              <a:buChar char="•"/>
            </a:pPr>
            <a:r>
              <a:rPr lang="lv-LV" sz="2400" dirty="0"/>
              <a:t>In the framework of </a:t>
            </a:r>
            <a:r>
              <a:rPr lang="en-US" sz="2400" dirty="0"/>
              <a:t>the National Research </a:t>
            </a:r>
            <a:r>
              <a:rPr lang="en-US" sz="2400" dirty="0" err="1"/>
              <a:t>Programme</a:t>
            </a:r>
            <a:r>
              <a:rPr lang="en-US" sz="2400" dirty="0"/>
              <a:t> “Latvian language”</a:t>
            </a:r>
            <a:r>
              <a:rPr lang="lv-LV" sz="2400" dirty="0"/>
              <a:t> </a:t>
            </a:r>
            <a:r>
              <a:rPr lang="en-US" sz="2400" dirty="0"/>
              <a:t> </a:t>
            </a:r>
            <a:r>
              <a:rPr lang="lv-LV" sz="2400" dirty="0"/>
              <a:t> (VPP-LETONIKA-2022/1-0001) our research group</a:t>
            </a:r>
            <a:r>
              <a:rPr lang="en-US" sz="2400" dirty="0"/>
              <a:t> </a:t>
            </a:r>
            <a:r>
              <a:rPr lang="en-US" sz="2400" dirty="0" err="1"/>
              <a:t>carr</a:t>
            </a:r>
            <a:r>
              <a:rPr lang="lv-LV" sz="2400" dirty="0"/>
              <a:t>ied</a:t>
            </a:r>
            <a:r>
              <a:rPr lang="en-US" sz="2400" dirty="0"/>
              <a:t> out recordings and analyze</a:t>
            </a:r>
            <a:r>
              <a:rPr lang="lv-LV" sz="2400" dirty="0"/>
              <a:t>d</a:t>
            </a:r>
            <a:r>
              <a:rPr lang="en-US" sz="2400" dirty="0"/>
              <a:t> the results of a picture-based language proficiency test in Latvian </a:t>
            </a:r>
            <a:endParaRPr lang="lv-LV" sz="2400" dirty="0"/>
          </a:p>
          <a:p>
            <a:pPr algn="just"/>
            <a:endParaRPr lang="lv-LV" sz="2400" dirty="0"/>
          </a:p>
          <a:p>
            <a:pPr marL="342900" indent="-342900" algn="just">
              <a:buFont typeface="Arial" panose="020B0604020202020204" pitchFamily="34" charset="0"/>
              <a:buChar char="•"/>
            </a:pPr>
            <a:r>
              <a:rPr lang="lv-LV" sz="2400" dirty="0"/>
              <a:t>We</a:t>
            </a:r>
            <a:r>
              <a:rPr lang="en-US" sz="2400" dirty="0"/>
              <a:t> stud</a:t>
            </a:r>
            <a:r>
              <a:rPr lang="lv-LV" sz="2400" dirty="0"/>
              <a:t>ied</a:t>
            </a:r>
            <a:r>
              <a:rPr lang="en-US" sz="2400" dirty="0"/>
              <a:t> and evaluate</a:t>
            </a:r>
            <a:r>
              <a:rPr lang="lv-LV" sz="2400" dirty="0"/>
              <a:t>d</a:t>
            </a:r>
            <a:r>
              <a:rPr lang="en-US" sz="2400" dirty="0"/>
              <a:t> the Latvian language skills of children in pre-school educational institutions in </a:t>
            </a:r>
            <a:r>
              <a:rPr lang="en-US" sz="2400" dirty="0" err="1"/>
              <a:t>Kurzeme</a:t>
            </a:r>
            <a:r>
              <a:rPr lang="en-US" sz="2400" dirty="0"/>
              <a:t> (2019 and 2020), Riga (2019 and 2020), and </a:t>
            </a:r>
            <a:r>
              <a:rPr lang="en-US" sz="2400" dirty="0" err="1"/>
              <a:t>Latgale</a:t>
            </a:r>
            <a:r>
              <a:rPr lang="en-US" sz="2400" dirty="0"/>
              <a:t> (2020) in accordance with the developed methodology</a:t>
            </a:r>
            <a:endParaRPr lang="lv-LV" sz="2400" dirty="0"/>
          </a:p>
        </p:txBody>
      </p:sp>
    </p:spTree>
    <p:extLst>
      <p:ext uri="{BB962C8B-B14F-4D97-AF65-F5344CB8AC3E}">
        <p14:creationId xmlns:p14="http://schemas.microsoft.com/office/powerpoint/2010/main" val="275509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544" y="1282890"/>
            <a:ext cx="9370255" cy="1078172"/>
          </a:xfrm>
        </p:spPr>
        <p:txBody>
          <a:bodyPr>
            <a:normAutofit fontScale="90000"/>
          </a:bodyPr>
          <a:lstStyle/>
          <a:p>
            <a:pPr algn="ctr"/>
            <a:r>
              <a:rPr lang="en-US" b="1" dirty="0"/>
              <a:t>NATIONAL RESEARCH PROGRAMME </a:t>
            </a:r>
            <a:br>
              <a:rPr lang="en-US"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758463" y="3038622"/>
            <a:ext cx="10016195" cy="3046988"/>
          </a:xfrm>
          <a:prstGeom prst="rect">
            <a:avLst/>
          </a:prstGeom>
        </p:spPr>
        <p:txBody>
          <a:bodyPr wrap="square">
            <a:spAutoFit/>
          </a:bodyPr>
          <a:lstStyle/>
          <a:p>
            <a:pPr marL="342900" indent="-342900" algn="just">
              <a:buFont typeface="Arial" panose="020B0604020202020204" pitchFamily="34" charset="0"/>
              <a:buChar char="•"/>
            </a:pPr>
            <a:r>
              <a:rPr lang="lv-LV" sz="2400" dirty="0"/>
              <a:t>W</a:t>
            </a:r>
            <a:r>
              <a:rPr lang="en-US" sz="2400" dirty="0"/>
              <a:t>ere analyzed 25 speech recordings of Latvian children per year in each of the territories, 25 speech recordings of minority children in groups with Latvian on a daily basis and 25 speech recordings of minority children in groups with Russian on a daily basis. In Riga and </a:t>
            </a:r>
            <a:r>
              <a:rPr lang="en-US" sz="2400" dirty="0" err="1"/>
              <a:t>Kurzeme</a:t>
            </a:r>
            <a:r>
              <a:rPr lang="en-US" sz="2400" dirty="0"/>
              <a:t>, 150 recordings in 2019 were analyzed and in </a:t>
            </a:r>
            <a:r>
              <a:rPr lang="en-US" sz="2400" dirty="0" err="1"/>
              <a:t>Kurzeme</a:t>
            </a:r>
            <a:r>
              <a:rPr lang="en-US" sz="2400" dirty="0"/>
              <a:t>, </a:t>
            </a:r>
            <a:r>
              <a:rPr lang="en-US" sz="2400" dirty="0" err="1"/>
              <a:t>Latgale</a:t>
            </a:r>
            <a:r>
              <a:rPr lang="en-US" sz="2400" dirty="0"/>
              <a:t>, and Riga 225 recordings in 2020 were evaluated. </a:t>
            </a:r>
            <a:endParaRPr lang="lv-LV" sz="2400" dirty="0"/>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en-US" sz="2400" dirty="0"/>
              <a:t>The total number of entries  </a:t>
            </a:r>
            <a:r>
              <a:rPr lang="lv-LV" sz="2400" dirty="0"/>
              <a:t>was</a:t>
            </a:r>
            <a:r>
              <a:rPr lang="en-US" sz="2400" dirty="0"/>
              <a:t> 375</a:t>
            </a:r>
          </a:p>
        </p:txBody>
      </p:sp>
    </p:spTree>
    <p:extLst>
      <p:ext uri="{BB962C8B-B14F-4D97-AF65-F5344CB8AC3E}">
        <p14:creationId xmlns:p14="http://schemas.microsoft.com/office/powerpoint/2010/main" val="317121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4" y="1336430"/>
            <a:ext cx="9608233" cy="450167"/>
          </a:xfrm>
        </p:spPr>
        <p:txBody>
          <a:bodyPr>
            <a:normAutofit fontScale="90000"/>
          </a:bodyPr>
          <a:lstStyle/>
          <a:p>
            <a:pPr algn="ctr"/>
            <a:r>
              <a:rPr lang="en-US" b="1" dirty="0"/>
              <a:t>NATIONAL RESEARCH PROGRAMME </a:t>
            </a:r>
            <a:br>
              <a:rPr lang="en-US" b="1" dirty="0"/>
            </a:br>
            <a:r>
              <a:rPr lang="en-US" b="1" dirty="0"/>
              <a:t>“Latvian language”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88124" y="2721114"/>
            <a:ext cx="10644621" cy="2677656"/>
          </a:xfrm>
          <a:prstGeom prst="rect">
            <a:avLst/>
          </a:prstGeom>
        </p:spPr>
        <p:txBody>
          <a:bodyPr wrap="square">
            <a:spAutoFit/>
          </a:bodyPr>
          <a:lstStyle/>
          <a:p>
            <a:r>
              <a:rPr lang="lv-LV" sz="2400" dirty="0"/>
              <a:t>The following criteria were evaluated:</a:t>
            </a:r>
          </a:p>
          <a:p>
            <a:endParaRPr lang="lv-LV" sz="2400" dirty="0"/>
          </a:p>
          <a:p>
            <a:pPr marL="342900" indent="-342900">
              <a:buFont typeface="Arial" panose="020B0604020202020204" pitchFamily="34" charset="0"/>
              <a:buChar char="•"/>
            </a:pPr>
            <a:r>
              <a:rPr lang="en-US" sz="2400" b="1" dirty="0"/>
              <a:t>fluency of </a:t>
            </a:r>
            <a:r>
              <a:rPr lang="en-US" sz="2400" b="1" dirty="0" err="1"/>
              <a:t>speec</a:t>
            </a:r>
            <a:r>
              <a:rPr lang="lv-LV" sz="2400" b="1" dirty="0"/>
              <a:t>h </a:t>
            </a:r>
          </a:p>
          <a:p>
            <a:pPr marL="342900" indent="-342900">
              <a:buFont typeface="Arial" panose="020B0604020202020204" pitchFamily="34" charset="0"/>
              <a:buChar char="•"/>
            </a:pPr>
            <a:r>
              <a:rPr lang="en-US" sz="2400" b="1" dirty="0"/>
              <a:t>pronunciation</a:t>
            </a:r>
            <a:r>
              <a:rPr lang="lv-LV" sz="2400" b="1" dirty="0"/>
              <a:t> </a:t>
            </a:r>
          </a:p>
          <a:p>
            <a:pPr marL="342900" indent="-342900">
              <a:buFont typeface="Arial" panose="020B0604020202020204" pitchFamily="34" charset="0"/>
              <a:buChar char="•"/>
            </a:pPr>
            <a:r>
              <a:rPr lang="en-US" sz="2400" b="1" dirty="0"/>
              <a:t>vocabulary</a:t>
            </a:r>
            <a:r>
              <a:rPr lang="en-US" sz="2400" dirty="0"/>
              <a:t> </a:t>
            </a:r>
            <a:r>
              <a:rPr lang="lv-LV" sz="2400" dirty="0"/>
              <a:t> </a:t>
            </a:r>
          </a:p>
          <a:p>
            <a:pPr marL="342900" indent="-342900">
              <a:buFont typeface="Arial" panose="020B0604020202020204" pitchFamily="34" charset="0"/>
              <a:buChar char="•"/>
            </a:pPr>
            <a:r>
              <a:rPr lang="en-US" sz="2400" b="1" dirty="0"/>
              <a:t>grammar</a:t>
            </a:r>
            <a:r>
              <a:rPr lang="lv-LV" sz="2400" b="1" dirty="0"/>
              <a:t> </a:t>
            </a:r>
          </a:p>
          <a:p>
            <a:pPr marL="342900" indent="-342900">
              <a:buFont typeface="Arial" panose="020B0604020202020204" pitchFamily="34" charset="0"/>
              <a:buChar char="•"/>
            </a:pPr>
            <a:r>
              <a:rPr lang="en-US" sz="2400" b="1" dirty="0"/>
              <a:t>literacy</a:t>
            </a:r>
            <a:endParaRPr lang="en-US" sz="2400" dirty="0"/>
          </a:p>
        </p:txBody>
      </p:sp>
    </p:spTree>
    <p:extLst>
      <p:ext uri="{BB962C8B-B14F-4D97-AF65-F5344CB8AC3E}">
        <p14:creationId xmlns:p14="http://schemas.microsoft.com/office/powerpoint/2010/main" val="509273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4" y="1336430"/>
            <a:ext cx="9692639" cy="661182"/>
          </a:xfrm>
        </p:spPr>
        <p:txBody>
          <a:bodyPr>
            <a:normAutofit fontScale="90000"/>
          </a:bodyPr>
          <a:lstStyle/>
          <a:p>
            <a:pPr algn="ctr"/>
            <a:r>
              <a:rPr lang="lv-LV" b="1" dirty="0"/>
              <a:t>CHALLENGES DURING COVID – 19 RESTRICTIONS</a:t>
            </a:r>
            <a:r>
              <a:rPr lang="en-US" b="1" dirty="0"/>
              <a:t>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7" name="Rectangle 6"/>
          <p:cNvSpPr/>
          <p:nvPr/>
        </p:nvSpPr>
        <p:spPr>
          <a:xfrm>
            <a:off x="1688125" y="2967335"/>
            <a:ext cx="9692638" cy="2954655"/>
          </a:xfrm>
          <a:prstGeom prst="rect">
            <a:avLst/>
          </a:prstGeom>
        </p:spPr>
        <p:txBody>
          <a:bodyPr wrap="square">
            <a:spAutoFit/>
          </a:bodyPr>
          <a:lstStyle/>
          <a:p>
            <a:pPr marL="342900" indent="-342900" algn="just">
              <a:buFont typeface="Arial" panose="020B0604020202020204" pitchFamily="34" charset="0"/>
              <a:buChar char="•"/>
            </a:pPr>
            <a:r>
              <a:rPr lang="lv-LV" sz="2400" dirty="0"/>
              <a:t>In the survey </a:t>
            </a:r>
            <a:r>
              <a:rPr lang="en-US" sz="2400" dirty="0"/>
              <a:t>35 teachers took part, who work both in the Latvian-language general education </a:t>
            </a:r>
            <a:r>
              <a:rPr lang="en-US" sz="2400" dirty="0" err="1"/>
              <a:t>programme</a:t>
            </a:r>
            <a:r>
              <a:rPr lang="en-US" sz="2400" dirty="0"/>
              <a:t> and in the minority </a:t>
            </a:r>
            <a:r>
              <a:rPr lang="en-US" sz="2400" dirty="0" err="1"/>
              <a:t>programme</a:t>
            </a:r>
            <a:r>
              <a:rPr lang="en-US" sz="2400" dirty="0"/>
              <a:t> groups</a:t>
            </a:r>
            <a:r>
              <a:rPr lang="lv-LV" sz="2400" dirty="0"/>
              <a:t> </a:t>
            </a:r>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lv-LV" sz="2400" dirty="0"/>
              <a:t>The aim was t</a:t>
            </a:r>
            <a:r>
              <a:rPr lang="en-US" sz="2400" dirty="0"/>
              <a:t>o investigate the forms of teachers’ work in facilitating the learning of the Latvian language by pre-school age children during Covid-19 restrictions</a:t>
            </a:r>
          </a:p>
          <a:p>
            <a:endParaRPr lang="en-US" dirty="0"/>
          </a:p>
        </p:txBody>
      </p:sp>
    </p:spTree>
    <p:extLst>
      <p:ext uri="{BB962C8B-B14F-4D97-AF65-F5344CB8AC3E}">
        <p14:creationId xmlns:p14="http://schemas.microsoft.com/office/powerpoint/2010/main" val="16462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4" y="1336430"/>
            <a:ext cx="9692639" cy="661182"/>
          </a:xfrm>
        </p:spPr>
        <p:txBody>
          <a:bodyPr>
            <a:normAutofit fontScale="90000"/>
          </a:bodyPr>
          <a:lstStyle/>
          <a:p>
            <a:pPr algn="ctr"/>
            <a:r>
              <a:rPr lang="lv-LV" b="1" dirty="0"/>
              <a:t>CHALLENGES DURING COVID – 19 RESTRICTIONS</a:t>
            </a:r>
            <a:r>
              <a:rPr lang="en-US" b="1" dirty="0"/>
              <a:t>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88124" y="2721114"/>
            <a:ext cx="10644621" cy="461665"/>
          </a:xfrm>
          <a:prstGeom prst="rect">
            <a:avLst/>
          </a:prstGeom>
        </p:spPr>
        <p:txBody>
          <a:bodyPr wrap="square">
            <a:spAutoFit/>
          </a:bodyPr>
          <a:lstStyle/>
          <a:p>
            <a:endParaRPr lang="en-US" sz="2400" dirty="0"/>
          </a:p>
        </p:txBody>
      </p:sp>
      <p:pic>
        <p:nvPicPr>
          <p:cNvPr id="7" name="Satura vietturis 3"/>
          <p:cNvPicPr>
            <a:picLocks noChangeAspect="1"/>
          </p:cNvPicPr>
          <p:nvPr/>
        </p:nvPicPr>
        <p:blipFill>
          <a:blip r:embed="rId3"/>
          <a:stretch>
            <a:fillRect/>
          </a:stretch>
        </p:blipFill>
        <p:spPr>
          <a:xfrm>
            <a:off x="2844800" y="2240475"/>
            <a:ext cx="9347200" cy="4368800"/>
          </a:xfrm>
          <a:prstGeom prst="rect">
            <a:avLst/>
          </a:prstGeom>
        </p:spPr>
      </p:pic>
    </p:spTree>
    <p:extLst>
      <p:ext uri="{BB962C8B-B14F-4D97-AF65-F5344CB8AC3E}">
        <p14:creationId xmlns:p14="http://schemas.microsoft.com/office/powerpoint/2010/main" val="32821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124" y="1336430"/>
            <a:ext cx="9692639" cy="661182"/>
          </a:xfrm>
        </p:spPr>
        <p:txBody>
          <a:bodyPr>
            <a:normAutofit fontScale="90000"/>
          </a:bodyPr>
          <a:lstStyle/>
          <a:p>
            <a:pPr algn="ctr"/>
            <a:r>
              <a:rPr lang="lv-LV" b="1" dirty="0"/>
              <a:t>CHALLENGES DURING COVID – 19 RESTRICTIONS</a:t>
            </a:r>
            <a:r>
              <a:rPr lang="en-US" b="1" dirty="0"/>
              <a:t> </a:t>
            </a:r>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88124" y="2721114"/>
            <a:ext cx="10644621" cy="461665"/>
          </a:xfrm>
          <a:prstGeom prst="rect">
            <a:avLst/>
          </a:prstGeom>
        </p:spPr>
        <p:txBody>
          <a:bodyPr wrap="square">
            <a:spAutoFit/>
          </a:bodyPr>
          <a:lstStyle/>
          <a:p>
            <a:endParaRPr lang="en-US" sz="2400" dirty="0"/>
          </a:p>
        </p:txBody>
      </p:sp>
      <p:sp>
        <p:nvSpPr>
          <p:cNvPr id="7" name="Rectangle 6"/>
          <p:cNvSpPr/>
          <p:nvPr/>
        </p:nvSpPr>
        <p:spPr>
          <a:xfrm>
            <a:off x="1800665" y="2690336"/>
            <a:ext cx="9931790" cy="3416320"/>
          </a:xfrm>
          <a:prstGeom prst="rect">
            <a:avLst/>
          </a:prstGeom>
        </p:spPr>
        <p:txBody>
          <a:bodyPr wrap="square">
            <a:spAutoFit/>
          </a:bodyPr>
          <a:lstStyle/>
          <a:p>
            <a:pPr marL="342900" indent="-342900" algn="just">
              <a:buFont typeface="Arial" panose="020B0604020202020204" pitchFamily="34" charset="0"/>
              <a:buChar char="•"/>
            </a:pPr>
            <a:r>
              <a:rPr lang="lv-LV" sz="2400" dirty="0"/>
              <a:t>S</a:t>
            </a:r>
            <a:r>
              <a:rPr lang="en-US" sz="2400" dirty="0"/>
              <a:t>tress the role of the family and the environment in language learning</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lv-LV" sz="2400" dirty="0"/>
              <a:t>D</a:t>
            </a:r>
            <a:r>
              <a:rPr lang="en-US" sz="2400" dirty="0" err="1"/>
              <a:t>uring</a:t>
            </a:r>
            <a:r>
              <a:rPr lang="en-US" sz="2400" dirty="0"/>
              <a:t> the home quarantine the children forgot what they had learnt, because the skills were not consolidated through use</a:t>
            </a:r>
            <a:endParaRPr lang="lv-LV" sz="2400" dirty="0"/>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en-US" sz="2400" dirty="0"/>
              <a:t>Teachers in pre-school education institutions rated the current school readiness of children as partial, and the performance of the group attended by minority ethnic children only was rated as unsatisfactory</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4198203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034" y="1282890"/>
            <a:ext cx="9060766" cy="1078172"/>
          </a:xfrm>
        </p:spPr>
        <p:txBody>
          <a:bodyPr>
            <a:normAutofit/>
          </a:bodyPr>
          <a:lstStyle/>
          <a:p>
            <a:pPr algn="ctr"/>
            <a:r>
              <a:rPr lang="lv-LV" b="1" dirty="0"/>
              <a:t>CONCLUSION</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730326" y="2551837"/>
            <a:ext cx="9623474" cy="4524315"/>
          </a:xfrm>
          <a:prstGeom prst="rect">
            <a:avLst/>
          </a:prstGeom>
        </p:spPr>
        <p:txBody>
          <a:bodyPr wrap="square">
            <a:spAutoFit/>
          </a:bodyPr>
          <a:lstStyle/>
          <a:p>
            <a:pPr marL="285750" indent="-285750" algn="just">
              <a:buFont typeface="Arial" panose="020B0604020202020204" pitchFamily="34" charset="0"/>
              <a:buChar char="•"/>
            </a:pPr>
            <a:r>
              <a:rPr lang="en-US" sz="2400" dirty="0"/>
              <a:t>The analysis of language recordings shows that regardless of the nationality the Latvian language skills of those children who attended pre-school education groups with class activities conducted in Latvian on a daily basis are good</a:t>
            </a:r>
            <a:endParaRPr lang="lv-LV" sz="2400" dirty="0"/>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r>
              <a:rPr lang="en-US" sz="2400" dirty="0"/>
              <a:t>The Latvian language skills of minority children who attend pre-school education groups with a dominant Russian language on a daily basis are still insufficient</a:t>
            </a:r>
            <a:r>
              <a:rPr lang="lv-LV" sz="2400" dirty="0"/>
              <a:t>. </a:t>
            </a:r>
            <a:r>
              <a:rPr lang="en-US" sz="2400" dirty="0"/>
              <a:t>This conclusion does not depend on the region in which the children live. These children are Russian monolinguals and this does not facilitate their communication outside the family and community</a:t>
            </a:r>
            <a:endParaRPr lang="lv-LV" sz="2400" dirty="0"/>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endParaRPr lang="en-US" sz="2400" dirty="0"/>
          </a:p>
        </p:txBody>
      </p:sp>
    </p:spTree>
    <p:extLst>
      <p:ext uri="{BB962C8B-B14F-4D97-AF65-F5344CB8AC3E}">
        <p14:creationId xmlns:p14="http://schemas.microsoft.com/office/powerpoint/2010/main" val="389284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2" y="955344"/>
            <a:ext cx="9961728" cy="832514"/>
          </a:xfrm>
        </p:spPr>
        <p:txBody>
          <a:bodyPr>
            <a:normAutofit/>
          </a:bodyPr>
          <a:lstStyle/>
          <a:p>
            <a:pPr algn="ctr"/>
            <a:r>
              <a:rPr lang="lv-LV" b="1" dirty="0"/>
              <a:t>INTRODUCTION</a:t>
            </a:r>
            <a:endParaRPr lang="en-US" b="1" dirty="0"/>
          </a:p>
        </p:txBody>
      </p:sp>
      <p:sp>
        <p:nvSpPr>
          <p:cNvPr id="3" name="Rectangle 2"/>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pic>
        <p:nvPicPr>
          <p:cNvPr id="5" name="Picture 4"/>
          <p:cNvPicPr>
            <a:picLocks noChangeAspect="1"/>
          </p:cNvPicPr>
          <p:nvPr/>
        </p:nvPicPr>
        <p:blipFill>
          <a:blip r:embed="rId3"/>
          <a:stretch>
            <a:fillRect/>
          </a:stretch>
        </p:blipFill>
        <p:spPr>
          <a:xfrm>
            <a:off x="9744501" y="272955"/>
            <a:ext cx="2292824" cy="682388"/>
          </a:xfrm>
          <a:prstGeom prst="rect">
            <a:avLst/>
          </a:prstGeom>
        </p:spPr>
      </p:pic>
      <p:sp>
        <p:nvSpPr>
          <p:cNvPr id="7" name="Rectangle 6"/>
          <p:cNvSpPr/>
          <p:nvPr/>
        </p:nvSpPr>
        <p:spPr>
          <a:xfrm>
            <a:off x="1528547" y="2047164"/>
            <a:ext cx="10085697" cy="4585871"/>
          </a:xfrm>
          <a:prstGeom prst="rect">
            <a:avLst/>
          </a:prstGeom>
        </p:spPr>
        <p:txBody>
          <a:bodyPr wrap="square">
            <a:spAutoFit/>
          </a:bodyPr>
          <a:lstStyle/>
          <a:p>
            <a:pPr marL="285750" indent="-285750" algn="just">
              <a:buFont typeface="Arial" panose="020B0604020202020204" pitchFamily="34" charset="0"/>
              <a:buChar char="•"/>
            </a:pPr>
            <a:r>
              <a:rPr lang="en-US" sz="2400" dirty="0">
                <a:latin typeface="Arial" panose="020B0604020202020204" pitchFamily="34" charset="0"/>
                <a:cs typeface="Arial" panose="020B0604020202020204" pitchFamily="34" charset="0"/>
              </a:rPr>
              <a:t>Latvian is the only official language in Latvia and one of the symbols of an independent state</a:t>
            </a:r>
            <a:endParaRPr lang="lv-LV"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lv-LV"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400" dirty="0">
                <a:latin typeface="Arial" panose="020B0604020202020204" pitchFamily="34" charset="0"/>
                <a:cs typeface="Arial" panose="020B0604020202020204" pitchFamily="34" charset="0"/>
              </a:rPr>
              <a:t>Latvia has historically developed as a country where both Latvians and ethnic minorities live</a:t>
            </a:r>
            <a:endParaRPr lang="lv-LV" sz="2400" dirty="0">
              <a:latin typeface="Arial" panose="020B0604020202020204" pitchFamily="34" charset="0"/>
              <a:cs typeface="Arial" panose="020B0604020202020204" pitchFamily="34" charset="0"/>
            </a:endParaRPr>
          </a:p>
          <a:p>
            <a:pPr algn="just"/>
            <a:endParaRPr lang="lv-LV"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2400" dirty="0">
                <a:latin typeface="Arial" panose="020B0604020202020204" pitchFamily="34" charset="0"/>
                <a:cs typeface="Arial" panose="020B0604020202020204" pitchFamily="34" charset="0"/>
              </a:rPr>
              <a:t>This set of circumstances determined the activity of our interdisciplinary research group - initially to conduct research on language acquisition in early childhood</a:t>
            </a:r>
            <a:r>
              <a:rPr lang="lv-LV"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further to use the data obtained in the study of language acquisition of preschool children, both Latvian-speaking children and children of minorities</a:t>
            </a:r>
            <a:endParaRPr lang="lv-LV"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lv-LV"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665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1282890"/>
            <a:ext cx="9825252" cy="1078172"/>
          </a:xfrm>
        </p:spPr>
        <p:txBody>
          <a:bodyPr>
            <a:normAutofit/>
          </a:bodyPr>
          <a:lstStyle/>
          <a:p>
            <a:pPr algn="ctr"/>
            <a:r>
              <a:rPr lang="lv-LV" b="1" dirty="0"/>
              <a:t>CONCLUSION</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528548" y="2828836"/>
            <a:ext cx="10063230" cy="3416320"/>
          </a:xfrm>
          <a:prstGeom prst="rect">
            <a:avLst/>
          </a:prstGeom>
        </p:spPr>
        <p:txBody>
          <a:bodyPr wrap="square">
            <a:spAutoFit/>
          </a:bodyPr>
          <a:lstStyle/>
          <a:p>
            <a:pPr marL="342900" indent="-342900" algn="just">
              <a:buFont typeface="Arial" panose="020B0604020202020204" pitchFamily="34" charset="0"/>
              <a:buChar char="•"/>
            </a:pPr>
            <a:r>
              <a:rPr lang="en-US" sz="2400" dirty="0"/>
              <a:t>Pre-school minority children who attend groups with a dominant Russian language on a daily basis have limited vocabulary, underdeveloped dialogue, impaired speech, which is intensified by very minimal grammar knowledge</a:t>
            </a:r>
            <a:endParaRPr lang="lv-LV" sz="2400" dirty="0"/>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en-US" sz="2400" dirty="0"/>
              <a:t>The results of the research clearly show that pre-school age minority children are able to imitate another language well because in all the studied regions the Latvian language pronunciation indicators are the best for the minority children. Insufficient knowledge of the Latvian language, in general, can be explained by the insufficient use of Latvian in everyday life</a:t>
            </a:r>
          </a:p>
        </p:txBody>
      </p:sp>
    </p:spTree>
    <p:extLst>
      <p:ext uri="{BB962C8B-B14F-4D97-AF65-F5344CB8AC3E}">
        <p14:creationId xmlns:p14="http://schemas.microsoft.com/office/powerpoint/2010/main" val="430841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852" y="1282890"/>
            <a:ext cx="9721948" cy="1078172"/>
          </a:xfrm>
        </p:spPr>
        <p:txBody>
          <a:bodyPr>
            <a:normAutofit/>
          </a:bodyPr>
          <a:lstStyle/>
          <a:p>
            <a:pPr algn="ctr"/>
            <a:r>
              <a:rPr lang="lv-LV" b="1" dirty="0"/>
              <a:t>CONCLUSION</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31852" y="2551837"/>
            <a:ext cx="9988062" cy="3416320"/>
          </a:xfrm>
          <a:prstGeom prst="rect">
            <a:avLst/>
          </a:prstGeom>
        </p:spPr>
        <p:txBody>
          <a:bodyPr wrap="square">
            <a:spAutoFit/>
          </a:bodyPr>
          <a:lstStyle/>
          <a:p>
            <a:pPr marL="285750" indent="-285750" algn="just">
              <a:buFont typeface="Arial" panose="020B0604020202020204" pitchFamily="34" charset="0"/>
              <a:buChar char="•"/>
            </a:pPr>
            <a:r>
              <a:rPr lang="en-US" sz="2400" dirty="0"/>
              <a:t>In order for minority children of pre-school age to successfully learn Latvian in accordance with the legislation, it is not enough to have only a few Latvian language lessons a week, but it is necessary to create a real bilingual language usage environment that may include communication, games, visual aids, etc. in daily pre-school education groups</a:t>
            </a:r>
            <a:endParaRPr lang="lv-LV" sz="2400" dirty="0"/>
          </a:p>
          <a:p>
            <a:pPr algn="just"/>
            <a:r>
              <a:rPr lang="lv-LV" sz="2400" dirty="0"/>
              <a:t>                          </a:t>
            </a:r>
          </a:p>
          <a:p>
            <a:pPr marL="285750" indent="-285750" algn="just">
              <a:buFont typeface="Arial" panose="020B0604020202020204" pitchFamily="34" charset="0"/>
              <a:buChar char="•"/>
            </a:pPr>
            <a:r>
              <a:rPr lang="en-US" sz="2400" dirty="0"/>
              <a:t>The results and recommendations </a:t>
            </a:r>
            <a:r>
              <a:rPr lang="lv-LV" sz="2400" dirty="0" err="1">
                <a:solidFill>
                  <a:srgbClr val="FF0000"/>
                </a:solidFill>
              </a:rPr>
              <a:t>regulary</a:t>
            </a:r>
            <a:r>
              <a:rPr lang="lv-LV" sz="2400" dirty="0">
                <a:solidFill>
                  <a:srgbClr val="FF0000"/>
                </a:solidFill>
              </a:rPr>
              <a:t>?</a:t>
            </a:r>
            <a:r>
              <a:rPr lang="lv-LV" sz="2400" dirty="0"/>
              <a:t> </a:t>
            </a:r>
            <a:r>
              <a:rPr lang="en-US" sz="2400" dirty="0"/>
              <a:t>have been presented to the specialists responsible for pre-school education in the Ministry of Education and Science</a:t>
            </a:r>
          </a:p>
        </p:txBody>
      </p:sp>
    </p:spTree>
    <p:extLst>
      <p:ext uri="{BB962C8B-B14F-4D97-AF65-F5344CB8AC3E}">
        <p14:creationId xmlns:p14="http://schemas.microsoft.com/office/powerpoint/2010/main" val="3062043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128" y="1282890"/>
            <a:ext cx="10002672" cy="1078172"/>
          </a:xfrm>
        </p:spPr>
        <p:txBody>
          <a:bodyPr/>
          <a:lstStyle/>
          <a:p>
            <a:pPr algn="ctr"/>
            <a:r>
              <a:rPr lang="lv-LV" b="1" dirty="0"/>
              <a:t>Thank you for your attention !</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7349" y="2866030"/>
            <a:ext cx="5500047" cy="3302758"/>
          </a:xfrm>
          <a:prstGeom prst="ellipse">
            <a:avLst/>
          </a:prstGeom>
          <a:ln w="57150">
            <a:solidFill>
              <a:schemeClr val="accent1">
                <a:lumMod val="50000"/>
              </a:schemeClr>
            </a:solidFill>
          </a:ln>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Tree>
    <p:extLst>
      <p:ext uri="{BB962C8B-B14F-4D97-AF65-F5344CB8AC3E}">
        <p14:creationId xmlns:p14="http://schemas.microsoft.com/office/powerpoint/2010/main" val="29725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9684"/>
            <a:ext cx="10515600" cy="1337480"/>
          </a:xfrm>
        </p:spPr>
        <p:txBody>
          <a:bodyPr/>
          <a:lstStyle/>
          <a:p>
            <a:pPr algn="ctr"/>
            <a:r>
              <a:rPr lang="lv-LV" b="1" dirty="0"/>
              <a:t>INTRODUCTION</a:t>
            </a:r>
            <a:endParaRPr lang="en-US"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4" name="Rectangle 3"/>
          <p:cNvSpPr/>
          <p:nvPr/>
        </p:nvSpPr>
        <p:spPr>
          <a:xfrm>
            <a:off x="1528548" y="2210936"/>
            <a:ext cx="10372299" cy="3231654"/>
          </a:xfrm>
          <a:prstGeom prst="rect">
            <a:avLst/>
          </a:prstGeom>
        </p:spPr>
        <p:txBody>
          <a:bodyPr wrap="square">
            <a:spAutoFit/>
          </a:bodyPr>
          <a:lstStyle/>
          <a:p>
            <a:pPr marL="457200" indent="-457200" algn="just">
              <a:buFont typeface="Arial" panose="020B0604020202020204" pitchFamily="34" charset="0"/>
              <a:buChar char="•"/>
            </a:pPr>
            <a:r>
              <a:rPr lang="lv-LV" sz="2400" dirty="0"/>
              <a:t>C</a:t>
            </a:r>
            <a:r>
              <a:rPr lang="en-US" sz="2400" dirty="0" err="1"/>
              <a:t>hildren</a:t>
            </a:r>
            <a:r>
              <a:rPr lang="en-US" sz="2400" dirty="0"/>
              <a:t> of minorities have been a special research group, as different ways have been sought to help these children learn Latvian more successfully in order to ensure better success in school, which will be conducted exclusively in Latvian from 1 September 2023</a:t>
            </a:r>
            <a:endParaRPr lang="lv-LV" sz="2400" dirty="0"/>
          </a:p>
          <a:p>
            <a:pPr algn="just"/>
            <a:endParaRPr lang="lv-LV" sz="2400" dirty="0"/>
          </a:p>
          <a:p>
            <a:pPr marL="457200" indent="-457200" algn="just">
              <a:buFont typeface="Arial" panose="020B0604020202020204" pitchFamily="34" charset="0"/>
              <a:buChar char="•"/>
            </a:pPr>
            <a:r>
              <a:rPr lang="en-US" sz="2400" dirty="0"/>
              <a:t>Research is also being carried out with teachers who are involved in the children's language learning</a:t>
            </a:r>
            <a:endParaRPr lang="lv-LV" sz="2400" dirty="0"/>
          </a:p>
          <a:p>
            <a:endParaRPr lang="lv-LV" dirty="0"/>
          </a:p>
          <a:p>
            <a:endParaRPr lang="en-US" dirty="0"/>
          </a:p>
        </p:txBody>
      </p:sp>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Tree>
    <p:extLst>
      <p:ext uri="{BB962C8B-B14F-4D97-AF65-F5344CB8AC3E}">
        <p14:creationId xmlns:p14="http://schemas.microsoft.com/office/powerpoint/2010/main" val="10541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955344"/>
            <a:ext cx="9880980" cy="791570"/>
          </a:xfrm>
        </p:spPr>
        <p:txBody>
          <a:bodyPr>
            <a:normAutofit fontScale="90000"/>
          </a:bodyPr>
          <a:lstStyle/>
          <a:p>
            <a:pPr algn="ctr"/>
            <a:r>
              <a:rPr lang="lv-LV" b="1" dirty="0"/>
              <a:t>RESEARCH ON LATVIAN CHILDREN LANGUAGE</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8" name="Rectangle 7"/>
          <p:cNvSpPr/>
          <p:nvPr/>
        </p:nvSpPr>
        <p:spPr>
          <a:xfrm>
            <a:off x="1665027" y="1746912"/>
            <a:ext cx="10372298" cy="3970318"/>
          </a:xfrm>
          <a:prstGeom prst="rect">
            <a:avLst/>
          </a:prstGeom>
        </p:spPr>
        <p:txBody>
          <a:bodyPr wrap="square">
            <a:spAutoFit/>
          </a:bodyPr>
          <a:lstStyle/>
          <a:p>
            <a:pPr marL="285750" indent="-285750">
              <a:buFont typeface="Arial" panose="020B0604020202020204" pitchFamily="34" charset="0"/>
              <a:buChar char="•"/>
            </a:pPr>
            <a:endParaRPr lang="lv-LV" sz="2800" dirty="0"/>
          </a:p>
          <a:p>
            <a:pPr marL="285750" indent="-285750" algn="just">
              <a:buFont typeface="Arial" panose="020B0604020202020204" pitchFamily="34" charset="0"/>
              <a:buChar char="•"/>
            </a:pPr>
            <a:r>
              <a:rPr lang="en-US" sz="2400" dirty="0"/>
              <a:t>Research on Latvian children language have previously been related to the name of Professor </a:t>
            </a:r>
            <a:r>
              <a:rPr lang="en-US" sz="2400" dirty="0" err="1"/>
              <a:t>Velta</a:t>
            </a:r>
            <a:r>
              <a:rPr lang="en-US" sz="2400" dirty="0"/>
              <a:t> </a:t>
            </a:r>
            <a:r>
              <a:rPr lang="en-US" sz="2400" dirty="0" err="1"/>
              <a:t>Rūķe-Draviņa</a:t>
            </a:r>
            <a:r>
              <a:rPr lang="en-US" sz="2400" dirty="0"/>
              <a:t> (1917-2003). The Latvian-born </a:t>
            </a:r>
            <a:r>
              <a:rPr lang="lv-LV" sz="2400" dirty="0"/>
              <a:t>p</a:t>
            </a:r>
            <a:r>
              <a:rPr lang="en-US" sz="2400" dirty="0" err="1"/>
              <a:t>rofessor</a:t>
            </a:r>
            <a:r>
              <a:rPr lang="en-US" sz="2400" dirty="0"/>
              <a:t> performed the research of child language in Sweden, thus language development of Latvian children living in </a:t>
            </a:r>
            <a:r>
              <a:rPr lang="lv-LV" sz="2400" dirty="0" err="1"/>
              <a:t>a</a:t>
            </a:r>
            <a:r>
              <a:rPr lang="en-US" sz="2400" dirty="0"/>
              <a:t>broad was studied</a:t>
            </a:r>
            <a:endParaRPr lang="lv-LV" sz="2400" dirty="0"/>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r>
              <a:rPr lang="en-US" sz="2400" dirty="0"/>
              <a:t>For a long time these were the only studies of Latvian child’s language to base linguistic and pedagogical recommendations on</a:t>
            </a:r>
            <a:endParaRPr lang="lv-LV" sz="2400" dirty="0"/>
          </a:p>
          <a:p>
            <a:pPr marL="285750" indent="-285750" algn="just">
              <a:buFont typeface="Arial" panose="020B0604020202020204" pitchFamily="34" charset="0"/>
              <a:buChar char="•"/>
            </a:pPr>
            <a:endParaRPr lang="lv-LV"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22594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6" y="818866"/>
            <a:ext cx="10235823" cy="1119116"/>
          </a:xfrm>
        </p:spPr>
        <p:txBody>
          <a:bodyPr>
            <a:normAutofit/>
          </a:bodyPr>
          <a:lstStyle/>
          <a:p>
            <a:pPr algn="ctr"/>
            <a:r>
              <a:rPr lang="lv-LV" b="1" dirty="0"/>
              <a:t>COOPERATION WITH NORWAY</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24084" y="1774210"/>
            <a:ext cx="10467828" cy="6247864"/>
          </a:xfrm>
          <a:prstGeom prst="rect">
            <a:avLst/>
          </a:prstGeom>
        </p:spPr>
        <p:txBody>
          <a:bodyPr wrap="square">
            <a:spAutoFit/>
          </a:bodyPr>
          <a:lstStyle/>
          <a:p>
            <a:pPr marL="285750" indent="-285750" algn="just">
              <a:buFont typeface="Arial" panose="020B0604020202020204" pitchFamily="34" charset="0"/>
              <a:buChar char="•"/>
            </a:pPr>
            <a:r>
              <a:rPr lang="lv-LV" sz="2400" dirty="0"/>
              <a:t>O</a:t>
            </a:r>
            <a:r>
              <a:rPr lang="en-US" sz="2400" dirty="0" err="1"/>
              <a:t>ur</a:t>
            </a:r>
            <a:r>
              <a:rPr lang="en-US" sz="2400" dirty="0"/>
              <a:t> research team began regular studies of children's language</a:t>
            </a:r>
            <a:r>
              <a:rPr lang="lv-LV" sz="2400" dirty="0"/>
              <a:t>  in 2015 in the project </a:t>
            </a:r>
            <a:r>
              <a:rPr lang="en-US" sz="2400" b="1" dirty="0"/>
              <a:t>«Latvian Language in Monolingual and Bilingual Acquisition: tools, theories and applications»</a:t>
            </a:r>
            <a:r>
              <a:rPr lang="lv-LV" sz="2400" dirty="0"/>
              <a:t> funded by  </a:t>
            </a:r>
            <a:r>
              <a:rPr lang="en-US" sz="2400" dirty="0"/>
              <a:t>Norway Grants – Bilateral Research Cooperation with Latvia</a:t>
            </a:r>
            <a:r>
              <a:rPr lang="lv-LV" sz="2400" dirty="0"/>
              <a:t> (NFI/R/2014/053)</a:t>
            </a:r>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r>
              <a:rPr lang="lv-LV" sz="2400" dirty="0"/>
              <a:t>4 p</a:t>
            </a:r>
            <a:r>
              <a:rPr lang="en-US" sz="2400" dirty="0" err="1"/>
              <a:t>artner</a:t>
            </a:r>
            <a:r>
              <a:rPr lang="en-US" sz="2400" dirty="0"/>
              <a:t> institutions: University of Latvia, Institute of Mathematics and Computer Science</a:t>
            </a:r>
            <a:r>
              <a:rPr lang="lv-LV" sz="2400" dirty="0"/>
              <a:t>;</a:t>
            </a:r>
            <a:r>
              <a:rPr lang="en-US" sz="2400" dirty="0"/>
              <a:t> University of Latvia, Faculty of Humanities</a:t>
            </a:r>
            <a:r>
              <a:rPr lang="lv-LV" sz="2400" dirty="0"/>
              <a:t>;</a:t>
            </a:r>
            <a:r>
              <a:rPr lang="en-US" sz="2400" dirty="0"/>
              <a:t> Norway: </a:t>
            </a:r>
            <a:r>
              <a:rPr lang="en-US" sz="2400" dirty="0" err="1"/>
              <a:t>UiT</a:t>
            </a:r>
            <a:r>
              <a:rPr lang="en-US" sz="2400" dirty="0"/>
              <a:t> The Arctic University of Norway and University of Oslo</a:t>
            </a:r>
            <a:endParaRPr lang="lv-LV" sz="2400" dirty="0"/>
          </a:p>
          <a:p>
            <a:pPr marL="285750" indent="-285750" algn="just">
              <a:buFont typeface="Arial" panose="020B0604020202020204" pitchFamily="34" charset="0"/>
              <a:buChar char="•"/>
            </a:pPr>
            <a:endParaRPr lang="lv-LV" sz="2400" dirty="0"/>
          </a:p>
          <a:p>
            <a:pPr marL="285750" indent="-285750" algn="just">
              <a:buFont typeface="Arial" panose="020B0604020202020204" pitchFamily="34" charset="0"/>
              <a:buChar char="•"/>
            </a:pPr>
            <a:r>
              <a:rPr lang="en-US" sz="2400" dirty="0"/>
              <a:t>The project represents a systematic and comprehensive investigation of monolingual and bilingual acquisition of the Latvian language, unprecedented in theoretical and empirical scope</a:t>
            </a:r>
            <a:endParaRPr lang="lv-LV" sz="2400" dirty="0"/>
          </a:p>
          <a:p>
            <a:pPr marL="285750" indent="-285750">
              <a:buFont typeface="Arial" panose="020B0604020202020204" pitchFamily="34" charset="0"/>
              <a:buChar char="•"/>
            </a:pPr>
            <a:endParaRPr lang="lv-LV" sz="2800" dirty="0"/>
          </a:p>
          <a:p>
            <a:pPr marL="285750" indent="-285750">
              <a:buFont typeface="Arial" panose="020B0604020202020204" pitchFamily="34" charset="0"/>
              <a:buChar char="•"/>
            </a:pPr>
            <a:endParaRPr lang="lv-LV" sz="2800" dirty="0"/>
          </a:p>
          <a:p>
            <a:pPr marL="285750" indent="-285750">
              <a:buFont typeface="Arial" panose="020B0604020202020204" pitchFamily="34" charset="0"/>
              <a:buChar char="•"/>
            </a:pPr>
            <a:endParaRPr lang="lv-LV"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55008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955344"/>
            <a:ext cx="10140287" cy="1028202"/>
          </a:xfrm>
        </p:spPr>
        <p:txBody>
          <a:bodyPr>
            <a:normAutofit/>
          </a:bodyPr>
          <a:lstStyle/>
          <a:p>
            <a:pPr algn="ctr"/>
            <a:r>
              <a:rPr lang="lv-LV" b="1" dirty="0"/>
              <a:t>PRONUNCIATION TEST</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716258" y="1885071"/>
            <a:ext cx="10198239" cy="2308324"/>
          </a:xfrm>
          <a:prstGeom prst="rect">
            <a:avLst/>
          </a:prstGeom>
        </p:spPr>
        <p:txBody>
          <a:bodyPr wrap="square">
            <a:spAutoFit/>
          </a:bodyPr>
          <a:lstStyle/>
          <a:p>
            <a:pPr algn="just"/>
            <a:r>
              <a:rPr lang="lv-LV" sz="2400" dirty="0"/>
              <a:t>Our first task was to develop n</a:t>
            </a:r>
            <a:r>
              <a:rPr lang="en-US" sz="2400" dirty="0" err="1"/>
              <a:t>orm</a:t>
            </a:r>
            <a:r>
              <a:rPr lang="en-US" sz="2400" dirty="0"/>
              <a:t>-referenced pro</a:t>
            </a:r>
            <a:r>
              <a:rPr lang="lv-LV" sz="2400" dirty="0"/>
              <a:t>nunciation</a:t>
            </a:r>
            <a:r>
              <a:rPr lang="en-US" sz="2400" dirty="0"/>
              <a:t> accuracy tests for Latvian children</a:t>
            </a:r>
            <a:r>
              <a:rPr lang="lv-LV" sz="2400" dirty="0"/>
              <a:t> ( 3-6 years)  </a:t>
            </a:r>
            <a:r>
              <a:rPr lang="en-US" sz="2400" dirty="0"/>
              <a:t>based on </a:t>
            </a:r>
            <a:r>
              <a:rPr lang="lv-LV" sz="2400" dirty="0"/>
              <a:t>familiar </a:t>
            </a:r>
            <a:r>
              <a:rPr lang="en-US" sz="2400" dirty="0"/>
              <a:t>images</a:t>
            </a:r>
            <a:r>
              <a:rPr lang="lv-LV" sz="2400" dirty="0"/>
              <a:t>,  children speech recordings were analysed</a:t>
            </a:r>
          </a:p>
          <a:p>
            <a:pPr marL="285750" indent="-285750">
              <a:buFont typeface="Arial" panose="020B0604020202020204" pitchFamily="34" charset="0"/>
              <a:buChar char="•"/>
            </a:pPr>
            <a:endParaRPr lang="lv-LV" sz="2400" dirty="0"/>
          </a:p>
          <a:p>
            <a:pPr marL="285750" indent="-285750">
              <a:buFont typeface="Arial" panose="020B0604020202020204" pitchFamily="34" charset="0"/>
              <a:buChar char="•"/>
            </a:pPr>
            <a:endParaRPr lang="lv-LV" sz="2400" dirty="0"/>
          </a:p>
          <a:p>
            <a:r>
              <a:rPr lang="lv-LV" sz="2400" dirty="0"/>
              <a:t>            ĀBOLS                                        BITE                                   ĢITĀRA</a:t>
            </a:r>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9743" y="4078793"/>
            <a:ext cx="3138355" cy="277920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0173" y="4274808"/>
            <a:ext cx="2743200" cy="2583191"/>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29722" y="4078792"/>
            <a:ext cx="2539113" cy="2547091"/>
          </a:xfrm>
          <a:prstGeom prst="rect">
            <a:avLst/>
          </a:prstGeom>
        </p:spPr>
      </p:pic>
    </p:spTree>
    <p:extLst>
      <p:ext uri="{BB962C8B-B14F-4D97-AF65-F5344CB8AC3E}">
        <p14:creationId xmlns:p14="http://schemas.microsoft.com/office/powerpoint/2010/main" val="250057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6" y="1282890"/>
            <a:ext cx="10246112" cy="996076"/>
          </a:xfrm>
        </p:spPr>
        <p:txBody>
          <a:bodyPr>
            <a:normAutofit/>
          </a:bodyPr>
          <a:lstStyle/>
          <a:p>
            <a:pPr algn="ctr"/>
            <a:r>
              <a:rPr lang="lv-LV" b="1" dirty="0"/>
              <a:t>PRONUNCIATION TEST</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graphicFrame>
        <p:nvGraphicFramePr>
          <p:cNvPr id="12" name="Table 11"/>
          <p:cNvGraphicFramePr>
            <a:graphicFrameLocks noGrp="1"/>
          </p:cNvGraphicFramePr>
          <p:nvPr>
            <p:extLst>
              <p:ext uri="{D42A27DB-BD31-4B8C-83A1-F6EECF244321}">
                <p14:modId xmlns:p14="http://schemas.microsoft.com/office/powerpoint/2010/main" val="2903311128"/>
              </p:ext>
            </p:extLst>
          </p:nvPr>
        </p:nvGraphicFramePr>
        <p:xfrm>
          <a:off x="1528546" y="3767651"/>
          <a:ext cx="10508778" cy="2450269"/>
        </p:xfrm>
        <a:graphic>
          <a:graphicData uri="http://schemas.openxmlformats.org/drawingml/2006/table">
            <a:tbl>
              <a:tblPr firstRow="1" firstCol="1" bandRow="1"/>
              <a:tblGrid>
                <a:gridCol w="792623">
                  <a:extLst>
                    <a:ext uri="{9D8B030D-6E8A-4147-A177-3AD203B41FA5}">
                      <a16:colId xmlns:a16="http://schemas.microsoft.com/office/drawing/2014/main" val="395338105"/>
                    </a:ext>
                  </a:extLst>
                </a:gridCol>
                <a:gridCol w="2192928">
                  <a:extLst>
                    <a:ext uri="{9D8B030D-6E8A-4147-A177-3AD203B41FA5}">
                      <a16:colId xmlns:a16="http://schemas.microsoft.com/office/drawing/2014/main" val="1436760539"/>
                    </a:ext>
                  </a:extLst>
                </a:gridCol>
                <a:gridCol w="2268838">
                  <a:extLst>
                    <a:ext uri="{9D8B030D-6E8A-4147-A177-3AD203B41FA5}">
                      <a16:colId xmlns:a16="http://schemas.microsoft.com/office/drawing/2014/main" val="3624802902"/>
                    </a:ext>
                  </a:extLst>
                </a:gridCol>
                <a:gridCol w="697464">
                  <a:extLst>
                    <a:ext uri="{9D8B030D-6E8A-4147-A177-3AD203B41FA5}">
                      <a16:colId xmlns:a16="http://schemas.microsoft.com/office/drawing/2014/main" val="4185159307"/>
                    </a:ext>
                  </a:extLst>
                </a:gridCol>
                <a:gridCol w="2264133">
                  <a:extLst>
                    <a:ext uri="{9D8B030D-6E8A-4147-A177-3AD203B41FA5}">
                      <a16:colId xmlns:a16="http://schemas.microsoft.com/office/drawing/2014/main" val="3599423243"/>
                    </a:ext>
                  </a:extLst>
                </a:gridCol>
                <a:gridCol w="2292792">
                  <a:extLst>
                    <a:ext uri="{9D8B030D-6E8A-4147-A177-3AD203B41FA5}">
                      <a16:colId xmlns:a16="http://schemas.microsoft.com/office/drawing/2014/main" val="3061102630"/>
                    </a:ext>
                  </a:extLst>
                </a:gridCol>
              </a:tblGrid>
              <a:tr h="578973">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TRANSCRIPTION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PRONUNCIATION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PRONUNCIATION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220427"/>
                  </a:ext>
                </a:extLst>
              </a:tr>
              <a:tr h="448376">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BITE</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Bef>
                          <a:spcPts val="600"/>
                        </a:spcBef>
                        <a:spcAft>
                          <a:spcPts val="600"/>
                        </a:spcAft>
                      </a:pPr>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B</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Correct  </a:t>
                      </a:r>
                      <a:r>
                        <a:rPr lang="en-US" sz="20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Incorrect </a:t>
                      </a:r>
                      <a:r>
                        <a:rPr lang="en-US" sz="200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636554"/>
                  </a:ext>
                </a:extLst>
              </a:tr>
              <a:tr h="448376">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ĀBOLS</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Correct  </a:t>
                      </a:r>
                      <a:r>
                        <a:rPr lang="en-US" sz="20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Incorrect </a:t>
                      </a:r>
                      <a:r>
                        <a:rPr lang="en-US" sz="20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167001"/>
                  </a:ext>
                </a:extLst>
              </a:tr>
              <a:tr h="974544">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GRAB</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c>
                  <a:txBody>
                    <a:bodyPr/>
                    <a:lstStyle/>
                    <a:p>
                      <a:pPr algn="just">
                        <a:spcBef>
                          <a:spcPts val="600"/>
                        </a:spcBef>
                        <a:spcAft>
                          <a:spcPts val="600"/>
                        </a:spcAft>
                      </a:pPr>
                      <a:r>
                        <a:rPr lang="en-US" sz="2000">
                          <a:effectLst/>
                          <a:latin typeface="Arial" panose="020B0604020202020204" pitchFamily="34" charset="0"/>
                          <a:ea typeface="Times New Roman" panose="02020603050405020304" pitchFamily="18" charset="0"/>
                          <a:cs typeface="Times New Roman" panose="02020603050405020304" pitchFamily="18" charset="0"/>
                        </a:rPr>
                        <a:t>Correct  </a:t>
                      </a:r>
                      <a:r>
                        <a:rPr lang="en-US" sz="200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spcBef>
                          <a:spcPts val="600"/>
                        </a:spcBef>
                        <a:spcAft>
                          <a:spcPts val="6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Incorrect </a:t>
                      </a:r>
                      <a:r>
                        <a:rPr lang="en-US" sz="20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494374817"/>
                  </a:ext>
                </a:extLst>
              </a:tr>
            </a:tbl>
          </a:graphicData>
        </a:graphic>
      </p:graphicFrame>
      <p:sp>
        <p:nvSpPr>
          <p:cNvPr id="14" name="Rectangle 13"/>
          <p:cNvSpPr/>
          <p:nvPr/>
        </p:nvSpPr>
        <p:spPr>
          <a:xfrm>
            <a:off x="5374456" y="2996418"/>
            <a:ext cx="2095489" cy="461665"/>
          </a:xfrm>
          <a:prstGeom prst="rect">
            <a:avLst/>
          </a:prstGeom>
        </p:spPr>
        <p:txBody>
          <a:bodyPr wrap="square">
            <a:spAutoFit/>
          </a:bodyPr>
          <a:lstStyle/>
          <a:p>
            <a:pPr algn="ctr"/>
            <a:r>
              <a:rPr lang="en-US" sz="2400" b="1" dirty="0"/>
              <a:t>Scoring sheet</a:t>
            </a:r>
          </a:p>
        </p:txBody>
      </p:sp>
    </p:spTree>
    <p:extLst>
      <p:ext uri="{BB962C8B-B14F-4D97-AF65-F5344CB8AC3E}">
        <p14:creationId xmlns:p14="http://schemas.microsoft.com/office/powerpoint/2010/main" val="2566020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1282890"/>
            <a:ext cx="9825252" cy="1078172"/>
          </a:xfrm>
        </p:spPr>
        <p:txBody>
          <a:bodyPr>
            <a:normAutofit/>
          </a:bodyPr>
          <a:lstStyle/>
          <a:p>
            <a:pPr algn="ctr"/>
            <a:r>
              <a:rPr lang="lv-LV" b="1" dirty="0"/>
              <a:t>PRONUNCIATION TEST</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716257" y="2967335"/>
            <a:ext cx="10016197" cy="1938992"/>
          </a:xfrm>
          <a:prstGeom prst="rect">
            <a:avLst/>
          </a:prstGeom>
        </p:spPr>
        <p:txBody>
          <a:bodyPr wrap="square">
            <a:spAutoFit/>
          </a:bodyPr>
          <a:lstStyle/>
          <a:p>
            <a:pPr marL="342900" indent="-342900" algn="just">
              <a:buFont typeface="Arial" panose="020B0604020202020204" pitchFamily="34" charset="0"/>
              <a:buChar char="•"/>
            </a:pPr>
            <a:r>
              <a:rPr lang="en-US" sz="2400" dirty="0"/>
              <a:t>All vowels and the specific Baltic diphthongs </a:t>
            </a:r>
            <a:r>
              <a:rPr lang="en-US" sz="2400" dirty="0" err="1"/>
              <a:t>ie</a:t>
            </a:r>
            <a:r>
              <a:rPr lang="en-US" sz="2400" dirty="0"/>
              <a:t> and o [</a:t>
            </a:r>
            <a:r>
              <a:rPr lang="en-US" sz="2400" dirty="0" err="1"/>
              <a:t>uo</a:t>
            </a:r>
            <a:r>
              <a:rPr lang="en-US" sz="2400" dirty="0"/>
              <a:t>] were covered, consonants were studied separately and in consonant </a:t>
            </a:r>
            <a:r>
              <a:rPr lang="en-US" sz="2400" dirty="0">
                <a:solidFill>
                  <a:srgbClr val="FF0000"/>
                </a:solidFill>
              </a:rPr>
              <a:t>compounds</a:t>
            </a:r>
            <a:endParaRPr lang="lv-LV" sz="2400" dirty="0">
              <a:solidFill>
                <a:srgbClr val="FF0000"/>
              </a:solidFill>
            </a:endParaRPr>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en-US" sz="2400" dirty="0"/>
              <a:t>Scientific articles were published, but these were only </a:t>
            </a:r>
            <a:r>
              <a:rPr lang="lv-LV" sz="2400" dirty="0"/>
              <a:t>studies about children </a:t>
            </a:r>
            <a:r>
              <a:rPr lang="en-US" sz="2400" dirty="0"/>
              <a:t>pronunciation </a:t>
            </a:r>
          </a:p>
        </p:txBody>
      </p:sp>
    </p:spTree>
    <p:extLst>
      <p:ext uri="{BB962C8B-B14F-4D97-AF65-F5344CB8AC3E}">
        <p14:creationId xmlns:p14="http://schemas.microsoft.com/office/powerpoint/2010/main" val="57641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48" y="1282890"/>
            <a:ext cx="9825252" cy="1078172"/>
          </a:xfrm>
        </p:spPr>
        <p:txBody>
          <a:bodyPr>
            <a:normAutofit fontScale="90000"/>
          </a:bodyPr>
          <a:lstStyle/>
          <a:p>
            <a:pPr algn="ctr"/>
            <a:r>
              <a:rPr lang="lv-LV" b="1" dirty="0"/>
              <a:t>ASSESSMENT OF COMMUNICATIVE DEVELOPMENT</a:t>
            </a:r>
            <a:endParaRPr lang="en-US" b="1" dirty="0"/>
          </a:p>
        </p:txBody>
      </p:sp>
      <p:sp>
        <p:nvSpPr>
          <p:cNvPr id="3" name="Rectangle 2"/>
          <p:cNvSpPr/>
          <p:nvPr/>
        </p:nvSpPr>
        <p:spPr>
          <a:xfrm>
            <a:off x="0" y="0"/>
            <a:ext cx="1201003"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9744501" y="272955"/>
            <a:ext cx="2292824" cy="682388"/>
          </a:xfrm>
          <a:prstGeom prst="rect">
            <a:avLst/>
          </a:prstGeom>
        </p:spPr>
      </p:pic>
      <p:sp>
        <p:nvSpPr>
          <p:cNvPr id="6" name="Rectangle 5"/>
          <p:cNvSpPr/>
          <p:nvPr/>
        </p:nvSpPr>
        <p:spPr>
          <a:xfrm>
            <a:off x="0" y="0"/>
            <a:ext cx="1528548"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VPP-LETONIKA-2022/1-0001</a:t>
            </a:r>
          </a:p>
        </p:txBody>
      </p:sp>
      <p:sp>
        <p:nvSpPr>
          <p:cNvPr id="4" name="Rectangle 3"/>
          <p:cNvSpPr/>
          <p:nvPr/>
        </p:nvSpPr>
        <p:spPr>
          <a:xfrm>
            <a:off x="1659988" y="2828836"/>
            <a:ext cx="10128738" cy="3416320"/>
          </a:xfrm>
          <a:prstGeom prst="rect">
            <a:avLst/>
          </a:prstGeom>
        </p:spPr>
        <p:txBody>
          <a:bodyPr wrap="square">
            <a:spAutoFit/>
          </a:bodyPr>
          <a:lstStyle/>
          <a:p>
            <a:pPr marL="342900" indent="-342900" algn="just">
              <a:buFont typeface="Arial" panose="020B0604020202020204" pitchFamily="34" charset="0"/>
              <a:buChar char="•"/>
            </a:pPr>
            <a:r>
              <a:rPr lang="lv-LV" sz="2400" dirty="0"/>
              <a:t>The second task was </a:t>
            </a:r>
            <a:r>
              <a:rPr lang="en-US" sz="2400" dirty="0"/>
              <a:t>to develop a norm-referenced Latvian adaptation of one of the most widely used parental report tools for the assessment of communicative development of infants and young children – the </a:t>
            </a:r>
            <a:r>
              <a:rPr lang="en-US" sz="2400" b="1" dirty="0"/>
              <a:t>MacArthur-Bates Communicative Development Inventories</a:t>
            </a:r>
            <a:r>
              <a:rPr lang="lv-LV" sz="2400" b="1" dirty="0"/>
              <a:t> ( CDI)</a:t>
            </a:r>
          </a:p>
          <a:p>
            <a:pPr marL="342900" indent="-342900" algn="just">
              <a:buFont typeface="Arial" panose="020B0604020202020204" pitchFamily="34" charset="0"/>
              <a:buChar char="•"/>
            </a:pPr>
            <a:endParaRPr lang="lv-LV" sz="2400" dirty="0"/>
          </a:p>
          <a:p>
            <a:pPr marL="342900" indent="-342900" algn="just">
              <a:buFont typeface="Arial" panose="020B0604020202020204" pitchFamily="34" charset="0"/>
              <a:buChar char="•"/>
            </a:pPr>
            <a:r>
              <a:rPr lang="en-US" sz="2400" dirty="0"/>
              <a:t>Two CDI forms w</a:t>
            </a:r>
            <a:r>
              <a:rPr lang="lv-LV" sz="2400" dirty="0"/>
              <a:t>ere</a:t>
            </a:r>
            <a:r>
              <a:rPr lang="en-US" sz="2400" dirty="0"/>
              <a:t> adapted: </a:t>
            </a:r>
            <a:r>
              <a:rPr lang="en-US" sz="2400" b="1" dirty="0"/>
              <a:t>CDI Words and Gestures </a:t>
            </a:r>
            <a:r>
              <a:rPr lang="en-US" sz="2400" dirty="0"/>
              <a:t>designed for use with children between 8 and 16 months of age, and </a:t>
            </a:r>
            <a:r>
              <a:rPr lang="en-US" sz="2400" b="1" dirty="0"/>
              <a:t>CDI Words and Sentences </a:t>
            </a:r>
            <a:r>
              <a:rPr lang="en-US" sz="2400" dirty="0"/>
              <a:t>designed for 16</a:t>
            </a:r>
            <a:r>
              <a:rPr lang="lv-LV" sz="2400" dirty="0"/>
              <a:t> </a:t>
            </a:r>
            <a:r>
              <a:rPr lang="en-US" sz="2400" dirty="0"/>
              <a:t> to 36</a:t>
            </a:r>
            <a:r>
              <a:rPr lang="lv-LV" sz="2400" dirty="0"/>
              <a:t> </a:t>
            </a:r>
            <a:r>
              <a:rPr lang="en-US" sz="2400" dirty="0"/>
              <a:t>month</a:t>
            </a:r>
            <a:r>
              <a:rPr lang="lv-LV" sz="2400" dirty="0"/>
              <a:t>s</a:t>
            </a:r>
            <a:r>
              <a:rPr lang="en-US" sz="2400" dirty="0"/>
              <a:t> old children</a:t>
            </a:r>
            <a:endParaRPr lang="lv-LV" sz="2400" dirty="0"/>
          </a:p>
          <a:p>
            <a:pPr marL="342900" indent="-342900" algn="just">
              <a:buFont typeface="Arial" panose="020B0604020202020204" pitchFamily="34" charset="0"/>
              <a:buChar char="•"/>
            </a:pPr>
            <a:endParaRPr lang="en-US" sz="2400" dirty="0"/>
          </a:p>
        </p:txBody>
      </p:sp>
    </p:spTree>
    <p:extLst>
      <p:ext uri="{BB962C8B-B14F-4D97-AF65-F5344CB8AC3E}">
        <p14:creationId xmlns:p14="http://schemas.microsoft.com/office/powerpoint/2010/main" val="2810639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1326</Words>
  <Application>Microsoft Office PowerPoint</Application>
  <PresentationFormat>Widescreen</PresentationFormat>
  <Paragraphs>148</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CHILD LANGUAGE RESEARCH IN LATVIA: CONTEMPORARY PROBLEMS AND SOLUTIONS</vt:lpstr>
      <vt:lpstr>INTRODUCTION</vt:lpstr>
      <vt:lpstr>INTRODUCTION</vt:lpstr>
      <vt:lpstr>RESEARCH ON LATVIAN CHILDREN LANGUAGE</vt:lpstr>
      <vt:lpstr>COOPERATION WITH NORWAY</vt:lpstr>
      <vt:lpstr>PRONUNCIATION TEST</vt:lpstr>
      <vt:lpstr>PRONUNCIATION TEST</vt:lpstr>
      <vt:lpstr>PRONUNCIATION TEST</vt:lpstr>
      <vt:lpstr>ASSESSMENT OF COMMUNICATIVE DEVELOPMENT</vt:lpstr>
      <vt:lpstr>NATIONAL RESEARCH PROGRAMME  “Latvian language” </vt:lpstr>
      <vt:lpstr>NATIONAL RESEARCH PROGRAMME  “Latvian language” </vt:lpstr>
      <vt:lpstr>NATIONAL RESEARCH PROGRAMME  “Latvian language” </vt:lpstr>
      <vt:lpstr>NATIONAL RESEARCH PROGRAMME  “Latvian language” </vt:lpstr>
      <vt:lpstr>NATIONAL RESEARCH PROGRAMME  “Latvian language” </vt:lpstr>
      <vt:lpstr>NATIONAL RESEARCH PROGRAMME  “Latvian language” </vt:lpstr>
      <vt:lpstr>CHALLENGES DURING COVID – 19 RESTRICTIONS </vt:lpstr>
      <vt:lpstr>CHALLENGES DURING COVID – 19 RESTRICTIONS </vt:lpstr>
      <vt:lpstr>CHALLENGES DURING COVID – 19 RESTRICTIONS </vt:lpstr>
      <vt:lpstr>CONCLUSION</vt:lpstr>
      <vt:lpstr>CONCLUSION</vt:lpstr>
      <vt:lpstr>CONCLUSION</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Language Research in Latvia: Contemporary Problems and Solutions</dc:title>
  <dc:creator>Universe</dc:creator>
  <cp:lastModifiedBy>Dace Markus</cp:lastModifiedBy>
  <cp:revision>61</cp:revision>
  <dcterms:created xsi:type="dcterms:W3CDTF">2023-05-07T11:35:16Z</dcterms:created>
  <dcterms:modified xsi:type="dcterms:W3CDTF">2023-05-12T08:24:30Z</dcterms:modified>
</cp:coreProperties>
</file>